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32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bar art.jpg                                                    00000013Macintosh HD                   00000ACD: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</p:spPr>
      </p:pic>
      <p:pic>
        <p:nvPicPr>
          <p:cNvPr id="1032" name="Picture 8" descr="NCCERtransp.jpg                                                00000018&#10;0131091875                     BD2602EF: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410200"/>
            <a:ext cx="914400" cy="914400"/>
          </a:xfrm>
          <a:prstGeom prst="rect">
            <a:avLst/>
          </a:prstGeom>
          <a:noFill/>
        </p:spPr>
      </p:pic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791200" y="6521450"/>
            <a:ext cx="3352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>
                <a:latin typeface="Arial" charset="0"/>
              </a:rPr>
              <a:t>Copyright © by the NCCER,</a:t>
            </a:r>
          </a:p>
          <a:p>
            <a:pPr algn="r"/>
            <a:r>
              <a:rPr lang="en-US" sz="800">
                <a:latin typeface="Arial" charset="0"/>
              </a:rPr>
              <a:t>Published by Pearson Education, Inc.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19200" y="6477000"/>
            <a:ext cx="2667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900" i="1">
                <a:latin typeface="Arial" charset="0"/>
              </a:rPr>
              <a:t>Core Curriculum: Introductory Craft Skills</a:t>
            </a:r>
          </a:p>
          <a:p>
            <a:r>
              <a:rPr lang="en-US" sz="900">
                <a:latin typeface="Arial" charset="0"/>
              </a:rPr>
              <a:t>Module 00103-04</a:t>
            </a:r>
            <a:endParaRPr lang="en-US" sz="900" b="1">
              <a:latin typeface="Arial" charset="0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0" y="6257925"/>
            <a:ext cx="1219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800" b="1">
                <a:latin typeface="Arial" charset="0"/>
              </a:rPr>
              <a:t>National Center </a:t>
            </a:r>
            <a:br>
              <a:rPr lang="en-US" sz="800" b="1">
                <a:latin typeface="Arial" charset="0"/>
              </a:rPr>
            </a:br>
            <a:r>
              <a:rPr lang="en-US" sz="800" b="1">
                <a:latin typeface="Arial" charset="0"/>
              </a:rPr>
              <a:t>for Construction </a:t>
            </a:r>
            <a:br>
              <a:rPr lang="en-US" sz="800" b="1">
                <a:latin typeface="Arial" charset="0"/>
              </a:rPr>
            </a:br>
            <a:r>
              <a:rPr lang="en-US" sz="800" b="1">
                <a:latin typeface="Arial" charset="0"/>
              </a:rPr>
              <a:t>Education and </a:t>
            </a:r>
            <a:br>
              <a:rPr lang="en-US" sz="800" b="1">
                <a:latin typeface="Arial" charset="0"/>
              </a:rPr>
            </a:br>
            <a:r>
              <a:rPr lang="en-US" sz="800" b="1">
                <a:latin typeface="Arial" charset="0"/>
              </a:rPr>
              <a:t>Research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0"/>
            <a:ext cx="1981200" cy="282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2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305050" y="2811463"/>
            <a:ext cx="55435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>
                <a:latin typeface="Arial" charset="0"/>
              </a:rPr>
              <a:t>Introduction to Hand Tools</a:t>
            </a:r>
          </a:p>
          <a:p>
            <a:pPr algn="ctr"/>
            <a:r>
              <a:rPr lang="en-US" sz="3600">
                <a:latin typeface="Arial" charset="0"/>
              </a:rPr>
              <a:t>Module 00103-04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1981200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Transparency 9 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667000" y="0"/>
            <a:ext cx="647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>
                <a:latin typeface="Arial" charset="0"/>
                <a:cs typeface="Times" charset="0"/>
              </a:rPr>
              <a:t>Figure 15 - Spirit level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364" name="Picture 4" descr="M:\Core Curriculum\CORE 2004\PowerPoints\Core Curriculum TG\Module 03\fg03_01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6248400" cy="269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0"/>
            <a:ext cx="1981200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Transparency 10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667000" y="0"/>
            <a:ext cx="647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>
                <a:latin typeface="Arial" charset="0"/>
                <a:cs typeface="Times" charset="0"/>
              </a:rPr>
              <a:t>Figure 17 - Types of squares 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6388" name="Picture 4" descr="M:\Core Curriculum\CORE 2004\PowerPoints\Core Curriculum TG\Module 03\fg03_017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533400"/>
            <a:ext cx="3657600" cy="2928938"/>
          </a:xfrm>
          <a:prstGeom prst="rect">
            <a:avLst/>
          </a:prstGeom>
          <a:noFill/>
        </p:spPr>
      </p:pic>
      <p:pic>
        <p:nvPicPr>
          <p:cNvPr id="16389" name="Picture 5" descr="M:\Core Curriculum\CORE 2004\PowerPoints\Core Curriculum TG\Module 03\fg03_017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685800"/>
            <a:ext cx="2266950" cy="2667000"/>
          </a:xfrm>
          <a:prstGeom prst="rect">
            <a:avLst/>
          </a:prstGeom>
          <a:noFill/>
        </p:spPr>
      </p:pic>
      <p:pic>
        <p:nvPicPr>
          <p:cNvPr id="16390" name="Picture 6" descr="M:\Core Curriculum\CORE 2004\PowerPoints\Core Curriculum TG\Module 03\fg03_017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611563"/>
            <a:ext cx="3200400" cy="2408237"/>
          </a:xfrm>
          <a:prstGeom prst="rect">
            <a:avLst/>
          </a:prstGeom>
          <a:noFill/>
        </p:spPr>
      </p:pic>
      <p:pic>
        <p:nvPicPr>
          <p:cNvPr id="16391" name="Picture 7" descr="M:\Core Curriculum\CORE 2004\PowerPoints\Core Curriculum TG\Module 03\fg03_017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886200"/>
            <a:ext cx="4038600" cy="2195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447800" y="685800"/>
            <a:ext cx="74676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200"/>
              </a:spcAft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en-US" sz="1800">
                <a:latin typeface="Arial" charset="0"/>
                <a:cs typeface="Times" charset="0"/>
              </a:rPr>
              <a:t>Upon completion of this module, you will be able to do the following:</a:t>
            </a:r>
          </a:p>
          <a:p>
            <a:pPr>
              <a:spcAft>
                <a:spcPts val="200"/>
              </a:spcAft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	1. 	Recognize and identify some of the basic hand tools used in the 		construction trade.</a:t>
            </a:r>
          </a:p>
          <a:p>
            <a:pPr>
              <a:spcAft>
                <a:spcPts val="200"/>
              </a:spcAft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	2.	Use hand tools safely.</a:t>
            </a:r>
          </a:p>
          <a:p>
            <a:pPr>
              <a:spcAft>
                <a:spcPts val="200"/>
              </a:spcAft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	3.	Describe the basic procedures for taking care of hand tools.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0" y="0"/>
            <a:ext cx="1981200" cy="282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Transparency 1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667000" y="0"/>
            <a:ext cx="6477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latin typeface="Arial" charset="0"/>
                <a:cs typeface="Times" charset="0"/>
              </a:rPr>
              <a:t>Objectives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7800" y="685800"/>
            <a:ext cx="7467600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112713" algn="l"/>
                <a:tab pos="573088" algn="l"/>
              </a:tabLst>
            </a:pPr>
            <a:r>
              <a:rPr lang="en-US" sz="1800">
                <a:latin typeface="Arial" charset="0"/>
                <a:cs typeface="Times" charset="0"/>
              </a:rPr>
              <a:t>Under supervision of the instructor, you should be able to:</a:t>
            </a:r>
          </a:p>
          <a:p>
            <a:pPr>
              <a:tabLst>
                <a:tab pos="112713" algn="l"/>
                <a:tab pos="573088" algn="l"/>
              </a:tabLst>
            </a:pPr>
            <a:endParaRPr lang="en-US" sz="800">
              <a:latin typeface="Arial" charset="0"/>
              <a:cs typeface="Times" charset="0"/>
            </a:endParaRPr>
          </a:p>
          <a:p>
            <a:pPr>
              <a:spcAft>
                <a:spcPts val="200"/>
              </a:spcAft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	1.	Visually inspect the following tools to determine if they are safe </a:t>
            </a:r>
            <a:br>
              <a:rPr lang="en-US" sz="1800">
                <a:solidFill>
                  <a:srgbClr val="000000"/>
                </a:solidFill>
                <a:latin typeface="Arial" charset="0"/>
              </a:rPr>
            </a:br>
            <a:r>
              <a:rPr lang="en-US" sz="1800">
                <a:solidFill>
                  <a:srgbClr val="000000"/>
                </a:solidFill>
                <a:latin typeface="Arial" charset="0"/>
              </a:rPr>
              <a:t>		to use:</a:t>
            </a:r>
          </a:p>
          <a:p>
            <a:pPr lvl="1">
              <a:spcAft>
                <a:spcPts val="200"/>
              </a:spcAft>
              <a:buFontTx/>
              <a:buChar char="•"/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	Hammer</a:t>
            </a:r>
          </a:p>
          <a:p>
            <a:pPr lvl="1">
              <a:spcAft>
                <a:spcPts val="200"/>
              </a:spcAft>
              <a:buFontTx/>
              <a:buChar char="•"/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Screwdriver</a:t>
            </a:r>
          </a:p>
          <a:p>
            <a:pPr lvl="1">
              <a:spcAft>
                <a:spcPts val="200"/>
              </a:spcAft>
              <a:buFontTx/>
              <a:buChar char="•"/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	Saw</a:t>
            </a:r>
          </a:p>
          <a:p>
            <a:pPr>
              <a:spcAft>
                <a:spcPts val="200"/>
              </a:spcAft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	2.	Make a straight square cut using a crosscut saw. To prepare for 		swing, the trainee should mark the wood with a combination 		square and support the work. The first stroke should be toward 		the trainee’s body. The saw should be kept vertical to the work.</a:t>
            </a:r>
          </a:p>
          <a:p>
            <a:pPr>
              <a:spcAft>
                <a:spcPts val="200"/>
              </a:spcAft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	3.	Safely and properly use the following tools:</a:t>
            </a:r>
          </a:p>
          <a:p>
            <a:pPr lvl="1">
              <a:spcAft>
                <a:spcPts val="200"/>
              </a:spcAft>
              <a:buFontTx/>
              <a:buChar char="•"/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Hammer and cat’s paw (to drive and pull nails)</a:t>
            </a:r>
          </a:p>
          <a:p>
            <a:pPr lvl="1">
              <a:spcAft>
                <a:spcPts val="200"/>
              </a:spcAft>
              <a:buFontTx/>
              <a:buChar char="•"/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Screwdriver (slotted or Phillips)</a:t>
            </a:r>
          </a:p>
          <a:p>
            <a:pPr lvl="1">
              <a:spcAft>
                <a:spcPts val="200"/>
              </a:spcAft>
              <a:buFontTx/>
              <a:buChar char="•"/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Adjustable wrench</a:t>
            </a:r>
          </a:p>
          <a:p>
            <a:pPr lvl="1">
              <a:spcAft>
                <a:spcPts val="200"/>
              </a:spcAft>
              <a:buFontTx/>
              <a:buChar char="•"/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Tongue-and-groove pliers and adjustable wrench</a:t>
            </a:r>
          </a:p>
          <a:p>
            <a:pPr lvl="1">
              <a:spcAft>
                <a:spcPts val="200"/>
              </a:spcAft>
              <a:buFontTx/>
              <a:buChar char="•"/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Spirit level</a:t>
            </a:r>
          </a:p>
          <a:p>
            <a:pPr lvl="1">
              <a:spcAft>
                <a:spcPts val="200"/>
              </a:spcAft>
              <a:buFontTx/>
              <a:buChar char="•"/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Carpenter’s square and steel tape</a:t>
            </a:r>
          </a:p>
          <a:p>
            <a:pPr lvl="1">
              <a:spcAft>
                <a:spcPts val="200"/>
              </a:spcAft>
              <a:buFontTx/>
              <a:buChar char="•"/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Saw</a:t>
            </a:r>
          </a:p>
          <a:p>
            <a:pPr>
              <a:spcAft>
                <a:spcPts val="200"/>
              </a:spcAft>
              <a:tabLst>
                <a:tab pos="112713" algn="l"/>
                <a:tab pos="573088" algn="l"/>
              </a:tabLst>
            </a:pPr>
            <a:r>
              <a:rPr lang="en-US" sz="1800">
                <a:solidFill>
                  <a:srgbClr val="000000"/>
                </a:solidFill>
                <a:latin typeface="Arial" charset="0"/>
              </a:rPr>
              <a:t>	</a:t>
            </a:r>
          </a:p>
          <a:p>
            <a:pPr>
              <a:tabLst>
                <a:tab pos="112713" algn="l"/>
                <a:tab pos="573088" algn="l"/>
              </a:tabLst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0"/>
            <a:ext cx="1981200" cy="2825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Transparency 2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67000" y="0"/>
            <a:ext cx="64770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200">
                <a:latin typeface="Arial" charset="0"/>
                <a:cs typeface="Times" charset="0"/>
              </a:rPr>
              <a:t>Performance Tasks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0"/>
            <a:ext cx="1981200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Transparency 3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667000" y="0"/>
            <a:ext cx="647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>
                <a:latin typeface="Arial" charset="0"/>
                <a:cs typeface="Times" charset="0"/>
              </a:rPr>
              <a:t>Figure 3 - Six common types of screw heads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131" name="Picture 11" descr="M:\Core Curriculum\CORE 2004\PowerPoints\Core Curriculum TG\Module 03\fg03_00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2388" y="914400"/>
            <a:ext cx="5103812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1981200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Transparency 4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667000" y="0"/>
            <a:ext cx="647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>
                <a:latin typeface="Arial" charset="0"/>
                <a:cs typeface="Times" charset="0"/>
              </a:rPr>
              <a:t>Figure 6 - Types of sledgehammers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45" name="Picture 5" descr="M:\Core Curriculum\CORE 2004\PowerPoints\Core Curriculum TG\Module 03\fg03_006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81000"/>
            <a:ext cx="2743200" cy="1897063"/>
          </a:xfrm>
          <a:prstGeom prst="rect">
            <a:avLst/>
          </a:prstGeom>
          <a:noFill/>
        </p:spPr>
      </p:pic>
      <p:pic>
        <p:nvPicPr>
          <p:cNvPr id="10246" name="Picture 6" descr="M:\Core Curriculum\CORE 2004\PowerPoints\Core Curriculum TG\Module 03\fg03_006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953000"/>
            <a:ext cx="2968625" cy="1738313"/>
          </a:xfrm>
          <a:prstGeom prst="rect">
            <a:avLst/>
          </a:prstGeom>
          <a:noFill/>
        </p:spPr>
      </p:pic>
      <p:pic>
        <p:nvPicPr>
          <p:cNvPr id="10247" name="Picture 7" descr="103F06C.jpg                                                    00065701Macintosh HD                   985CFB00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4813" y="2560638"/>
            <a:ext cx="4473575" cy="1735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0"/>
            <a:ext cx="1981200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Transparency 5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667000" y="0"/>
            <a:ext cx="647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>
                <a:latin typeface="Arial" charset="0"/>
                <a:cs typeface="Times" charset="0"/>
              </a:rPr>
              <a:t>Figure 8 - Ripping bars and nail pullers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268" name="Picture 4" descr="M:\Core Curriculum\CORE 2004\PowerPoints\Core Curriculum TG\Module 03\fg03_008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81000"/>
            <a:ext cx="4495800" cy="1971675"/>
          </a:xfrm>
          <a:prstGeom prst="rect">
            <a:avLst/>
          </a:prstGeom>
          <a:noFill/>
        </p:spPr>
      </p:pic>
      <p:pic>
        <p:nvPicPr>
          <p:cNvPr id="11269" name="Picture 5" descr="M:\Core Curriculum\CORE 2004\PowerPoints\Core Curriculum TG\Module 03\fg03_008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667000"/>
            <a:ext cx="3886200" cy="1676400"/>
          </a:xfrm>
          <a:prstGeom prst="rect">
            <a:avLst/>
          </a:prstGeom>
          <a:noFill/>
        </p:spPr>
      </p:pic>
      <p:pic>
        <p:nvPicPr>
          <p:cNvPr id="11270" name="Picture 6" descr="M:\Core Curriculum\CORE 2004\PowerPoints\Core Curriculum TG\Module 03\fg03_008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648200"/>
            <a:ext cx="4114800" cy="1300163"/>
          </a:xfrm>
          <a:prstGeom prst="rect">
            <a:avLst/>
          </a:prstGeom>
          <a:noFill/>
        </p:spPr>
      </p:pic>
      <p:pic>
        <p:nvPicPr>
          <p:cNvPr id="11271" name="Picture 7" descr="M:\Core Curriculum\CORE 2004\PowerPoints\Core Curriculum TG\Module 03\fg03_0080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800600"/>
            <a:ext cx="3048000" cy="1189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0" y="0"/>
            <a:ext cx="1981200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Transparency 6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667000" y="0"/>
            <a:ext cx="647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>
                <a:latin typeface="Arial" charset="0"/>
                <a:cs typeface="Times" charset="0"/>
              </a:rPr>
              <a:t>Figure 9 - Types of pliers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2292" name="Picture 4" descr="M:\Core Curriculum\CORE 2004\PowerPoints\Core Curriculum TG\Module 03\fg03_009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90550"/>
            <a:ext cx="3200400" cy="1847850"/>
          </a:xfrm>
          <a:prstGeom prst="rect">
            <a:avLst/>
          </a:prstGeom>
          <a:noFill/>
        </p:spPr>
      </p:pic>
      <p:pic>
        <p:nvPicPr>
          <p:cNvPr id="12293" name="Picture 5" descr="M:\Core Curriculum\CORE 2004\PowerPoints\Core Curriculum TG\Module 03\fg03_009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90550"/>
            <a:ext cx="3276600" cy="1781175"/>
          </a:xfrm>
          <a:prstGeom prst="rect">
            <a:avLst/>
          </a:prstGeom>
          <a:noFill/>
        </p:spPr>
      </p:pic>
      <p:pic>
        <p:nvPicPr>
          <p:cNvPr id="12294" name="Picture 6" descr="M:\Core Curriculum\CORE 2004\PowerPoints\Core Curriculum TG\Module 03\fg03_009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419600"/>
            <a:ext cx="3657600" cy="1698625"/>
          </a:xfrm>
          <a:prstGeom prst="rect">
            <a:avLst/>
          </a:prstGeom>
          <a:noFill/>
        </p:spPr>
      </p:pic>
      <p:pic>
        <p:nvPicPr>
          <p:cNvPr id="12295" name="Picture 7" descr="M:\Core Curriculum\CORE 2004\PowerPoints\Core Curriculum TG\Module 03\fg03_0090d.jpg"/>
          <p:cNvPicPr>
            <a:picLocks noChangeAspect="1" noChangeArrowheads="1"/>
          </p:cNvPicPr>
          <p:nvPr/>
        </p:nvPicPr>
        <p:blipFill>
          <a:blip r:embed="rId5" cstate="print"/>
          <a:srcRect l="3922"/>
          <a:stretch>
            <a:fillRect/>
          </a:stretch>
        </p:blipFill>
        <p:spPr bwMode="auto">
          <a:xfrm>
            <a:off x="1524000" y="4352925"/>
            <a:ext cx="3733800" cy="1819275"/>
          </a:xfrm>
          <a:prstGeom prst="rect">
            <a:avLst/>
          </a:prstGeom>
          <a:noFill/>
        </p:spPr>
      </p:pic>
      <p:pic>
        <p:nvPicPr>
          <p:cNvPr id="12296" name="Picture 8" descr="M:\Core Curriculum\CORE 2004\PowerPoints\Core Curriculum TG\Module 03\fg03_0090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538413"/>
            <a:ext cx="3657600" cy="1881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1981200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Transparency 7 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667000" y="0"/>
            <a:ext cx="647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>
                <a:latin typeface="Arial" charset="0"/>
                <a:cs typeface="Times" charset="0"/>
              </a:rPr>
              <a:t>Figure 12 - Steel rule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16" name="Picture 4" descr="M:\Core Curriculum\CORE 2004\PowerPoints\Core Curriculum TG\Module 03\fg03_01200.jpg"/>
          <p:cNvPicPr>
            <a:picLocks noChangeAspect="1" noChangeArrowheads="1"/>
          </p:cNvPicPr>
          <p:nvPr/>
        </p:nvPicPr>
        <p:blipFill>
          <a:blip r:embed="rId2" cstate="print"/>
          <a:srcRect l="3528" t="18338" r="3455" b="12006"/>
          <a:stretch>
            <a:fillRect/>
          </a:stretch>
        </p:blipFill>
        <p:spPr bwMode="auto">
          <a:xfrm>
            <a:off x="1676400" y="1905000"/>
            <a:ext cx="7086600" cy="735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0" y="0"/>
            <a:ext cx="1981200" cy="2746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Arial" charset="0"/>
              </a:rPr>
              <a:t>Transparency 8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667000" y="0"/>
            <a:ext cx="647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>
                <a:latin typeface="Arial" charset="0"/>
                <a:cs typeface="Times" charset="0"/>
              </a:rPr>
              <a:t>Figure 14 - Wooden folding rule</a:t>
            </a:r>
            <a:endParaRPr lang="en-US" sz="14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40" name="Picture 4" descr="M:\Core Curriculum\CORE 2004\PowerPoints\Core Curriculum TG\Module 03\fg03_01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6172200" cy="3970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92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NCCER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Craft Training</dc:creator>
  <cp:lastModifiedBy>joeysmith</cp:lastModifiedBy>
  <cp:revision>43</cp:revision>
  <cp:lastPrinted>2004-08-26T15:29:35Z</cp:lastPrinted>
  <dcterms:created xsi:type="dcterms:W3CDTF">2004-08-10T15:45:43Z</dcterms:created>
  <dcterms:modified xsi:type="dcterms:W3CDTF">2014-10-23T13:08:17Z</dcterms:modified>
</cp:coreProperties>
</file>