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56" r:id="rId3"/>
    <p:sldId id="257" r:id="rId4"/>
    <p:sldId id="258" r:id="rId5"/>
    <p:sldId id="259" r:id="rId6"/>
    <p:sldId id="260" r:id="rId7"/>
    <p:sldId id="261" r:id="rId8"/>
    <p:sldId id="262" r:id="rId9"/>
    <p:sldId id="263" r:id="rId10"/>
    <p:sldId id="266" r:id="rId11"/>
    <p:sldId id="267" r:id="rId12"/>
    <p:sldId id="264" r:id="rId13"/>
    <p:sldId id="265"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2"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E4B969C-3750-4EFD-849B-E380A5EC1CFC}" type="datetimeFigureOut">
              <a:rPr lang="en-US" smtClean="0"/>
              <a:pPr/>
              <a:t>10/23/2014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E8F7BAE-BA61-4B89-8C9B-6DB2DF992E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4B969C-3750-4EFD-849B-E380A5EC1CFC}"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F7BAE-BA61-4B89-8C9B-6DB2DF992E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4B969C-3750-4EFD-849B-E380A5EC1CFC}"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F7BAE-BA61-4B89-8C9B-6DB2DF992E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E4B969C-3750-4EFD-849B-E380A5EC1CFC}" type="datetimeFigureOut">
              <a:rPr lang="en-US" smtClean="0"/>
              <a:pPr/>
              <a:t>10/23/2014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4E8F7BAE-BA61-4B89-8C9B-6DB2DF992E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E4B969C-3750-4EFD-849B-E380A5EC1CFC}" type="datetimeFigureOut">
              <a:rPr lang="en-US" smtClean="0"/>
              <a:pPr/>
              <a:t>10/23/2014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4E8F7BAE-BA61-4B89-8C9B-6DB2DF992E50}"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E4B969C-3750-4EFD-849B-E380A5EC1CFC}" type="datetimeFigureOut">
              <a:rPr lang="en-US" smtClean="0"/>
              <a:pPr/>
              <a:t>10/23/2014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4E8F7BAE-BA61-4B89-8C9B-6DB2DF992E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E4B969C-3750-4EFD-849B-E380A5EC1CFC}" type="datetimeFigureOut">
              <a:rPr lang="en-US" smtClean="0"/>
              <a:pPr/>
              <a:t>10/23/2014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E8F7BAE-BA61-4B89-8C9B-6DB2DF992E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4B969C-3750-4EFD-849B-E380A5EC1CFC}" type="datetimeFigureOut">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F7BAE-BA61-4B89-8C9B-6DB2DF992E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E4B969C-3750-4EFD-849B-E380A5EC1CFC}" type="datetimeFigureOut">
              <a:rPr lang="en-US" smtClean="0"/>
              <a:pPr/>
              <a:t>10/23/2014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4E8F7BAE-BA61-4B89-8C9B-6DB2DF992E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E4B969C-3750-4EFD-849B-E380A5EC1CFC}" type="datetimeFigureOut">
              <a:rPr lang="en-US" smtClean="0"/>
              <a:pPr/>
              <a:t>10/23/2014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E8F7BAE-BA61-4B89-8C9B-6DB2DF992E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E4B969C-3750-4EFD-849B-E380A5EC1CFC}" type="datetimeFigureOut">
              <a:rPr lang="en-US" smtClean="0"/>
              <a:pPr/>
              <a:t>10/23/2014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E8F7BAE-BA61-4B89-8C9B-6DB2DF992E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E4B969C-3750-4EFD-849B-E380A5EC1CFC}" type="datetimeFigureOut">
              <a:rPr lang="en-US" smtClean="0"/>
              <a:pPr/>
              <a:t>10/23/2014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E8F7BAE-BA61-4B89-8C9B-6DB2DF992E5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hyperlink" Target="http://en.wikipedia.org/wiki/Drywall_mechanic"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5.wav"/><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Water_of_crystallization" TargetMode="External"/><Relationship Id="rId7" Type="http://schemas.openxmlformats.org/officeDocument/2006/relationships/image" Target="../media/image13.jpeg"/><Relationship Id="rId2" Type="http://schemas.openxmlformats.org/officeDocument/2006/relationships/hyperlink" Target="http://en.wikipedia.org/wiki/Passive_fire_protection" TargetMode="External"/><Relationship Id="rId1" Type="http://schemas.openxmlformats.org/officeDocument/2006/relationships/slideLayout" Target="../slideLayouts/slideLayout9.xml"/><Relationship Id="rId6" Type="http://schemas.openxmlformats.org/officeDocument/2006/relationships/hyperlink" Target="http://en.wikipedia.org/wiki/Fire" TargetMode="External"/><Relationship Id="rId5" Type="http://schemas.openxmlformats.org/officeDocument/2006/relationships/hyperlink" Target="http://en.wikipedia.org/wiki/Heat" TargetMode="External"/><Relationship Id="rId4" Type="http://schemas.openxmlformats.org/officeDocument/2006/relationships/hyperlink" Target="http://en.wikipedia.org/wiki/Hydrat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Boric_acid" TargetMode="External"/><Relationship Id="rId7" Type="http://schemas.openxmlformats.org/officeDocument/2006/relationships/hyperlink" Target="http://en.wikipedia.org/wiki/Enviroboard" TargetMode="External"/><Relationship Id="rId2" Type="http://schemas.openxmlformats.org/officeDocument/2006/relationships/hyperlink" Target="http://en.wikipedia.org/wiki/Perlite" TargetMode="External"/><Relationship Id="rId1" Type="http://schemas.openxmlformats.org/officeDocument/2006/relationships/slideLayout" Target="../slideLayouts/slideLayout3.xml"/><Relationship Id="rId6" Type="http://schemas.openxmlformats.org/officeDocument/2006/relationships/hyperlink" Target="http://en.wikipedia.org/wiki/Wikipedia:Citation_needed" TargetMode="External"/><Relationship Id="rId5" Type="http://schemas.openxmlformats.org/officeDocument/2006/relationships/hyperlink" Target="http://en.wikipedia.org/wiki/Cement_board" TargetMode="External"/><Relationship Id="rId4" Type="http://schemas.openxmlformats.org/officeDocument/2006/relationships/hyperlink" Target="http://www.saint-gobaingyproc.in/plasterboard-gyproc-moisture-resistant.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ndex.php?title=Augustine_Sackett&amp;action=edit&amp;redlink=1" TargetMode="External"/><Relationship Id="rId2" Type="http://schemas.openxmlformats.org/officeDocument/2006/relationships/hyperlink" Target="http://en.wikipedia.org/wiki/1894" TargetMode="External"/><Relationship Id="rId1" Type="http://schemas.openxmlformats.org/officeDocument/2006/relationships/slideLayout" Target="../slideLayouts/slideLayout1.xml"/><Relationship Id="rId4" Type="http://schemas.openxmlformats.org/officeDocument/2006/relationships/hyperlink" Target="http://en.wikipedia.org/w/index.php?title=Fred_Kane&amp;action=edit&amp;redlink=1"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en.wikipedia.org/wiki/Air_entrain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Gypsum_plaster" TargetMode="External"/><Relationship Id="rId2" Type="http://schemas.openxmlformats.org/officeDocument/2006/relationships/audio" Target="../media/audio4.wav"/><Relationship Id="rId1" Type="http://schemas.openxmlformats.org/officeDocument/2006/relationships/slideLayout" Target="../slideLayouts/slideLayout9.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Compagnie_de_Saint-Gobain" TargetMode="External"/><Relationship Id="rId7" Type="http://schemas.openxmlformats.org/officeDocument/2006/relationships/hyperlink" Target="http://en.wikipedia.org/wiki/Lath_and_plaster" TargetMode="External"/><Relationship Id="rId2" Type="http://schemas.openxmlformats.org/officeDocument/2006/relationships/hyperlink" Target="http://en.wikipedia.org/wiki/USG_Corporation" TargetMode="External"/><Relationship Id="rId1" Type="http://schemas.openxmlformats.org/officeDocument/2006/relationships/slideLayout" Target="../slideLayouts/slideLayout6.xml"/><Relationship Id="rId6" Type="http://schemas.openxmlformats.org/officeDocument/2006/relationships/hyperlink" Target="http://en.wikipedia.org/wiki/Finish" TargetMode="External"/><Relationship Id="rId5" Type="http://schemas.openxmlformats.org/officeDocument/2006/relationships/hyperlink" Target="http://en.wikipedia.org/wiki/Lath" TargetMode="External"/><Relationship Id="rId4" Type="http://schemas.openxmlformats.org/officeDocument/2006/relationships/hyperlink" Target="http://en.wikipedia.org/wiki/Plas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t>Good Morning</a:t>
            </a:r>
            <a:endParaRPr lang="en-US" sz="5400" dirty="0"/>
          </a:p>
        </p:txBody>
      </p:sp>
      <p:sp>
        <p:nvSpPr>
          <p:cNvPr id="3" name="Text Placeholder 2"/>
          <p:cNvSpPr>
            <a:spLocks noGrp="1"/>
          </p:cNvSpPr>
          <p:nvPr>
            <p:ph type="body" idx="2"/>
          </p:nvPr>
        </p:nvSpPr>
        <p:spPr/>
        <p:txBody>
          <a:bodyPr>
            <a:normAutofit/>
          </a:bodyPr>
          <a:lstStyle/>
          <a:p>
            <a:pPr algn="ctr"/>
            <a:r>
              <a:rPr lang="en-US" sz="6000" dirty="0" smtClean="0"/>
              <a:t>Safety is Job #1</a:t>
            </a:r>
            <a:endParaRPr lang="en-US" sz="6000" dirty="0"/>
          </a:p>
        </p:txBody>
      </p:sp>
      <p:pic>
        <p:nvPicPr>
          <p:cNvPr id="1026" name="Picture 2" descr="C:\Documents and Settings\Administrator\Local Settings\Temporary Internet Files\Content.IE5\SDAR8LIV\MC900140691[1].wmf"/>
          <p:cNvPicPr>
            <a:picLocks noGrp="1" noChangeAspect="1" noChangeArrowheads="1"/>
          </p:cNvPicPr>
          <p:nvPr>
            <p:ph sz="half" idx="1"/>
          </p:nvPr>
        </p:nvPicPr>
        <p:blipFill>
          <a:blip r:embed="rId2" cstate="print"/>
          <a:srcRect/>
          <a:stretch>
            <a:fillRect/>
          </a:stretch>
        </p:blipFill>
        <p:spPr bwMode="auto">
          <a:xfrm>
            <a:off x="3733800" y="533400"/>
            <a:ext cx="5410200" cy="440436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solidFill>
                  <a:srgbClr val="002060"/>
                </a:solidFill>
              </a:rPr>
              <a:t>USA &amp; </a:t>
            </a:r>
            <a:r>
              <a:rPr lang="en-US" sz="5400" dirty="0" err="1" smtClean="0">
                <a:solidFill>
                  <a:srgbClr val="002060"/>
                </a:solidFill>
              </a:rPr>
              <a:t>cANADA</a:t>
            </a:r>
            <a:endParaRPr lang="en-US" sz="5400" dirty="0">
              <a:solidFill>
                <a:srgbClr val="002060"/>
              </a:solidFill>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5122" name="Picture 2" descr="C:\Documents and Settings\Administrator\Local Settings\Temporary Internet Files\Content.IE5\DVM6X37S\MP900400990[1].jpg"/>
          <p:cNvPicPr>
            <a:picLocks noChangeAspect="1" noChangeArrowheads="1"/>
          </p:cNvPicPr>
          <p:nvPr/>
        </p:nvPicPr>
        <p:blipFill>
          <a:blip r:embed="rId2" cstate="print"/>
          <a:srcRect/>
          <a:stretch>
            <a:fillRect/>
          </a:stretch>
        </p:blipFill>
        <p:spPr bwMode="auto">
          <a:xfrm>
            <a:off x="1295400" y="762000"/>
            <a:ext cx="3428999" cy="42327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3" name="Picture 3" descr="C:\Documents and Settings\Administrator\Local Settings\Temporary Internet Files\Content.IE5\E18RU9YX\MP900400800[1].jpg"/>
          <p:cNvPicPr>
            <a:picLocks noChangeAspect="1" noChangeArrowheads="1"/>
          </p:cNvPicPr>
          <p:nvPr/>
        </p:nvPicPr>
        <p:blipFill>
          <a:blip r:embed="rId3" cstate="print"/>
          <a:srcRect/>
          <a:stretch>
            <a:fillRect/>
          </a:stretch>
        </p:blipFill>
        <p:spPr bwMode="auto">
          <a:xfrm>
            <a:off x="4876800" y="762000"/>
            <a:ext cx="3352800" cy="45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Drywall panels are manufactured in 48 inches (120 cm) and 54 inches (140 cm) wide panels in varying lengths to suit the application. Common panel thicknesses are 1/2" (12.7 mm) and 5/8" (16 mm), with panels also available in 1/4" (6 mm) and 3/8" (10 mm). Both 1/2" (12.7 mm) and 5/8" (16 mm) panels of TYPE 'X' (a gypsum board with special core additives to increase the natural fire resistance of regular gypsum board) are used where a fire-resistance rating is desired. Regular 5/8" (16 mm) panels are used (with or without light gauge resilient metal channels) where additional mass is needed for the reduction of sound transmission</a:t>
            </a:r>
            <a:endParaRPr lang="en-US" dirty="0"/>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err="1" smtClean="0">
                <a:solidFill>
                  <a:srgbClr val="C00000"/>
                </a:solidFill>
              </a:rPr>
              <a:t>Uk</a:t>
            </a:r>
            <a:r>
              <a:rPr lang="en-US" sz="6000" dirty="0" smtClean="0">
                <a:solidFill>
                  <a:srgbClr val="C00000"/>
                </a:solidFill>
              </a:rPr>
              <a:t> &amp; EUROPE</a:t>
            </a:r>
            <a:endParaRPr lang="en-US" sz="6000" dirty="0">
              <a:solidFill>
                <a:srgbClr val="C00000"/>
              </a:solidFill>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4100" name="Picture 4" descr="C:\Documents and Settings\Administrator\Local Settings\Temporary Internet Files\Content.IE5\3T061IJ5\MC900129223[1].wmf"/>
          <p:cNvPicPr>
            <a:picLocks noChangeAspect="1" noChangeArrowheads="1"/>
          </p:cNvPicPr>
          <p:nvPr/>
        </p:nvPicPr>
        <p:blipFill>
          <a:blip r:embed="rId2" cstate="print"/>
          <a:srcRect/>
          <a:stretch>
            <a:fillRect/>
          </a:stretch>
        </p:blipFill>
        <p:spPr bwMode="auto">
          <a:xfrm>
            <a:off x="1447800" y="762000"/>
            <a:ext cx="2813609" cy="2743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4101" name="Picture 5" descr="C:\Documents and Settings\Administrator\Local Settings\Temporary Internet Files\Content.IE5\DVM6X37S\MP900400900[1].jpg"/>
          <p:cNvPicPr>
            <a:picLocks noChangeAspect="1" noChangeArrowheads="1"/>
          </p:cNvPicPr>
          <p:nvPr/>
        </p:nvPicPr>
        <p:blipFill>
          <a:blip r:embed="rId3" cstate="print"/>
          <a:srcRect/>
          <a:stretch>
            <a:fillRect/>
          </a:stretch>
        </p:blipFill>
        <p:spPr bwMode="auto">
          <a:xfrm>
            <a:off x="4724400" y="685800"/>
            <a:ext cx="3533488" cy="31211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4102" name="Picture 6" descr="C:\Documents and Settings\Administrator\Local Settings\Temporary Internet Files\Content.IE5\HRL542VK\MP900400531[1].jpg"/>
          <p:cNvPicPr>
            <a:picLocks noChangeAspect="1" noChangeArrowheads="1"/>
          </p:cNvPicPr>
          <p:nvPr/>
        </p:nvPicPr>
        <p:blipFill>
          <a:blip r:embed="rId4" cstate="print"/>
          <a:srcRect/>
          <a:stretch>
            <a:fillRect/>
          </a:stretch>
        </p:blipFill>
        <p:spPr bwMode="auto">
          <a:xfrm>
            <a:off x="1447800" y="4114800"/>
            <a:ext cx="7010400" cy="233243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UK and Europe, plasterboard is manufactured in metric sizes, with the common sizes being corollaries of old imperial sizes.</a:t>
            </a:r>
          </a:p>
          <a:p>
            <a:r>
              <a:rPr lang="en-US" dirty="0" smtClean="0"/>
              <a:t>Most plasterboard is made in 125 cm wide sheets, though 90 cm and 60 cm wide sheets are also made. 120 cm wide plasterboard is most commonly made in 240 cm lengths, though 270 cm and 300 cm length sheets are also commonly available</a:t>
            </a:r>
          </a:p>
          <a:p>
            <a:pPr algn="ctr"/>
            <a:r>
              <a:rPr lang="en-US" dirty="0" smtClean="0"/>
              <a:t/>
            </a:r>
            <a:br>
              <a:rPr lang="en-US" dirty="0" smtClean="0"/>
            </a:br>
            <a:endParaRPr lang="en-US"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43000" y="3886200"/>
            <a:ext cx="7333488" cy="2667000"/>
          </a:xfrm>
        </p:spPr>
        <p:txBody>
          <a:bodyPr>
            <a:normAutofit/>
          </a:bodyPr>
          <a:lstStyle/>
          <a:p>
            <a:r>
              <a:rPr lang="en-US" sz="2400" dirty="0" smtClean="0"/>
              <a:t>As opposed to a week-long plaster application, an entire house can be </a:t>
            </a:r>
            <a:r>
              <a:rPr lang="en-US" sz="2400" dirty="0" err="1" smtClean="0"/>
              <a:t>drywalled</a:t>
            </a:r>
            <a:r>
              <a:rPr lang="en-US" sz="2400" dirty="0" smtClean="0"/>
              <a:t> in one or two days by two experienced </a:t>
            </a:r>
            <a:r>
              <a:rPr lang="en-US" sz="2400" dirty="0" err="1" smtClean="0">
                <a:hlinkClick r:id="rId2" tooltip="Drywall mechanic"/>
              </a:rPr>
              <a:t>drywallers</a:t>
            </a:r>
            <a:r>
              <a:rPr lang="en-US" sz="2400" dirty="0" smtClean="0"/>
              <a:t>, and drywall is easy enough to use that it can be installed by many amateur home carpenters.</a:t>
            </a:r>
            <a:endParaRPr lang="en-US" sz="2400" dirty="0"/>
          </a:p>
        </p:txBody>
      </p:sp>
      <p:pic>
        <p:nvPicPr>
          <p:cNvPr id="6146" name="Picture 2" descr="C:\Documents and Settings\Administrator\Local Settings\Temporary Internet Files\Content.IE5\E18RU9YX\MC900389400[1].wmf"/>
          <p:cNvPicPr>
            <a:picLocks noChangeAspect="1" noChangeArrowheads="1"/>
          </p:cNvPicPr>
          <p:nvPr/>
        </p:nvPicPr>
        <p:blipFill>
          <a:blip r:embed="rId3" cstate="print"/>
          <a:srcRect/>
          <a:stretch>
            <a:fillRect/>
          </a:stretch>
        </p:blipFill>
        <p:spPr bwMode="auto">
          <a:xfrm>
            <a:off x="1447800" y="914400"/>
            <a:ext cx="6858000" cy="281680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normAutofit/>
          </a:bodyPr>
          <a:lstStyle/>
          <a:p>
            <a:r>
              <a:rPr lang="en-US" sz="2800" dirty="0" smtClean="0"/>
              <a:t>Drywall is easily damaged by exposure to water</a:t>
            </a:r>
            <a:endParaRPr lang="en-US" sz="2800" dirty="0"/>
          </a:p>
        </p:txBody>
      </p:sp>
      <p:sp>
        <p:nvSpPr>
          <p:cNvPr id="4" name="Content Placeholder 3"/>
          <p:cNvSpPr>
            <a:spLocks noGrp="1"/>
          </p:cNvSpPr>
          <p:nvPr>
            <p:ph sz="half" idx="1"/>
          </p:nvPr>
        </p:nvSpPr>
        <p:spPr/>
        <p:txBody>
          <a:bodyPr/>
          <a:lstStyle/>
          <a:p>
            <a:endParaRPr lang="en-US"/>
          </a:p>
        </p:txBody>
      </p:sp>
      <p:pic>
        <p:nvPicPr>
          <p:cNvPr id="7170" name="Picture 2" descr="C:\Documents and Settings\Administrator\Local Settings\Temporary Internet Files\Content.IE5\SDAR8LIV\MC900431529[1].png"/>
          <p:cNvPicPr>
            <a:picLocks noChangeAspect="1" noChangeArrowheads="1"/>
          </p:cNvPicPr>
          <p:nvPr/>
        </p:nvPicPr>
        <p:blipFill>
          <a:blip r:embed="rId3" cstate="print"/>
          <a:srcRect/>
          <a:stretch>
            <a:fillRect/>
          </a:stretch>
        </p:blipFill>
        <p:spPr bwMode="auto">
          <a:xfrm>
            <a:off x="3429142" y="381000"/>
            <a:ext cx="5562457" cy="6019800"/>
          </a:xfrm>
          <a:prstGeom prst="rect">
            <a:avLst/>
          </a:prstGeom>
          <a:noFill/>
        </p:spPr>
      </p:pic>
    </p:spTree>
  </p:cSld>
  <p:clrMapOvr>
    <a:masterClrMapping/>
  </p:clrMapOvr>
  <p:transition spd="slow">
    <p:wipe/>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rgbClr val="FF0000"/>
                </a:solidFill>
              </a:rPr>
              <a:t>Fire prevention</a:t>
            </a:r>
            <a:endParaRPr lang="en-US" sz="5400" dirty="0">
              <a:solidFill>
                <a:srgbClr val="FF0000"/>
              </a:solidFill>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43000" y="5029200"/>
            <a:ext cx="7333488" cy="1524000"/>
          </a:xfrm>
        </p:spPr>
        <p:txBody>
          <a:bodyPr/>
          <a:lstStyle/>
          <a:p>
            <a:r>
              <a:rPr lang="en-US" dirty="0" smtClean="0"/>
              <a:t>When used as a component in fire barriers, drywall is a </a:t>
            </a:r>
            <a:r>
              <a:rPr lang="en-US" dirty="0" smtClean="0">
                <a:hlinkClick r:id="rId2" tooltip="Passive fire protection"/>
              </a:rPr>
              <a:t>passive fire protection</a:t>
            </a:r>
            <a:r>
              <a:rPr lang="en-US" dirty="0" smtClean="0"/>
              <a:t> item. In its natural state, gypsum contains the </a:t>
            </a:r>
            <a:r>
              <a:rPr lang="en-US" dirty="0" smtClean="0">
                <a:hlinkClick r:id="rId3" tooltip="Water of crystallization"/>
              </a:rPr>
              <a:t>water of crystallization</a:t>
            </a:r>
            <a:r>
              <a:rPr lang="en-US" dirty="0" smtClean="0"/>
              <a:t> bound in the form of </a:t>
            </a:r>
            <a:r>
              <a:rPr lang="en-US" dirty="0" smtClean="0">
                <a:hlinkClick r:id="rId4" tooltip="Hydrate"/>
              </a:rPr>
              <a:t>hydrates</a:t>
            </a:r>
            <a:r>
              <a:rPr lang="en-US" dirty="0" smtClean="0"/>
              <a:t>. When exposed to </a:t>
            </a:r>
            <a:r>
              <a:rPr lang="en-US" dirty="0" smtClean="0">
                <a:hlinkClick r:id="rId5" tooltip="Heat"/>
              </a:rPr>
              <a:t>heat</a:t>
            </a:r>
            <a:r>
              <a:rPr lang="en-US" dirty="0" smtClean="0"/>
              <a:t> or </a:t>
            </a:r>
            <a:r>
              <a:rPr lang="en-US" dirty="0" smtClean="0">
                <a:hlinkClick r:id="rId6" tooltip="Fire"/>
              </a:rPr>
              <a:t>fire</a:t>
            </a:r>
            <a:r>
              <a:rPr lang="en-US" dirty="0" smtClean="0"/>
              <a:t>, this water is </a:t>
            </a:r>
            <a:r>
              <a:rPr lang="en-US" dirty="0" err="1" smtClean="0"/>
              <a:t>vapourised</a:t>
            </a:r>
            <a:r>
              <a:rPr lang="en-US" dirty="0" smtClean="0"/>
              <a:t>, retarding heat transfer. Therefore, a fire in one room that is separated from an adjacent room by a fire-resistance rated drywall assembly will not cause this adjacent room to get any warmer than the boiling point (100°C) until the water in the gypsum is gone.</a:t>
            </a:r>
            <a:endParaRPr lang="en-US" dirty="0"/>
          </a:p>
        </p:txBody>
      </p:sp>
      <p:pic>
        <p:nvPicPr>
          <p:cNvPr id="8194" name="Picture 2" descr="C:\Documents and Settings\Administrator\Local Settings\Temporary Internet Files\Content.IE5\CTSZGZOR\MP900401876[1].jpg"/>
          <p:cNvPicPr>
            <a:picLocks noChangeAspect="1" noChangeArrowheads="1"/>
          </p:cNvPicPr>
          <p:nvPr/>
        </p:nvPicPr>
        <p:blipFill>
          <a:blip r:embed="rId7" cstate="print"/>
          <a:srcRect/>
          <a:stretch>
            <a:fillRect/>
          </a:stretch>
        </p:blipFill>
        <p:spPr bwMode="auto">
          <a:xfrm>
            <a:off x="2819400" y="609600"/>
            <a:ext cx="3810000" cy="4379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Drywall</a:t>
            </a:r>
            <a:endParaRPr lang="en-US" dirty="0"/>
          </a:p>
        </p:txBody>
      </p:sp>
      <p:sp>
        <p:nvSpPr>
          <p:cNvPr id="3" name="Text Placeholder 2"/>
          <p:cNvSpPr>
            <a:spLocks noGrp="1"/>
          </p:cNvSpPr>
          <p:nvPr>
            <p:ph type="body" idx="1"/>
          </p:nvPr>
        </p:nvSpPr>
        <p:spPr>
          <a:xfrm>
            <a:off x="381000" y="1633536"/>
            <a:ext cx="7772400" cy="4995864"/>
          </a:xfrm>
        </p:spPr>
        <p:txBody>
          <a:bodyPr>
            <a:normAutofit fontScale="62500" lnSpcReduction="20000"/>
          </a:bodyPr>
          <a:lstStyle/>
          <a:p>
            <a:r>
              <a:rPr lang="en-US" dirty="0" smtClean="0"/>
              <a:t>Regular white board, from 1/4" to 3/4" thickness</a:t>
            </a:r>
          </a:p>
          <a:p>
            <a:r>
              <a:rPr lang="en-US" dirty="0" smtClean="0"/>
              <a:t>Fire-resistant ("Type X"), different thickness and multiple layers of wallboard provide increased fire rating based on the time a specific wall assembly can withstand a standardized fire test. Often </a:t>
            </a:r>
            <a:r>
              <a:rPr lang="en-US" dirty="0" err="1" smtClean="0">
                <a:hlinkClick r:id="rId2" tooltip="Perlite"/>
              </a:rPr>
              <a:t>perlite</a:t>
            </a:r>
            <a:r>
              <a:rPr lang="en-US" dirty="0" smtClean="0"/>
              <a:t>, vermiculite and </a:t>
            </a:r>
            <a:r>
              <a:rPr lang="en-US" dirty="0" smtClean="0">
                <a:hlinkClick r:id="rId3" tooltip="Boric acid"/>
              </a:rPr>
              <a:t>boric acid</a:t>
            </a:r>
            <a:r>
              <a:rPr lang="en-US" dirty="0" smtClean="0"/>
              <a:t> are added to improve fire resistance.</a:t>
            </a:r>
          </a:p>
          <a:p>
            <a:r>
              <a:rPr lang="en-US" dirty="0" err="1" smtClean="0"/>
              <a:t>Greenboard</a:t>
            </a:r>
            <a:r>
              <a:rPr lang="en-US" dirty="0" smtClean="0"/>
              <a:t>, the drywall that contains an oil-based additive in the green colored paper covering that provides moisture resistance. It is commonly used in washrooms and other areas expected to experience elevated levels of humidity. </a:t>
            </a:r>
            <a:r>
              <a:rPr lang="en-US" dirty="0" smtClean="0">
                <a:hlinkClick r:id="rId4"/>
              </a:rPr>
              <a:t>[1]</a:t>
            </a:r>
            <a:endParaRPr lang="en-US" dirty="0" smtClean="0"/>
          </a:p>
          <a:p>
            <a:r>
              <a:rPr lang="en-US" dirty="0" err="1" smtClean="0"/>
              <a:t>Blueboard</a:t>
            </a:r>
            <a:r>
              <a:rPr lang="en-US" dirty="0" smtClean="0"/>
              <a:t>, blue face paper forms a strong bond with a skim coat or a built-up plaster finish providing both water and mold resistance.</a:t>
            </a:r>
          </a:p>
          <a:p>
            <a:r>
              <a:rPr lang="en-US" dirty="0" smtClean="0">
                <a:hlinkClick r:id="rId5" tooltip="Cement board"/>
              </a:rPr>
              <a:t>Cement board</a:t>
            </a:r>
            <a:r>
              <a:rPr lang="en-US" dirty="0" smtClean="0"/>
              <a:t>, which is more water-resistant than </a:t>
            </a:r>
            <a:r>
              <a:rPr lang="en-US" dirty="0" err="1" smtClean="0"/>
              <a:t>greenboard</a:t>
            </a:r>
            <a:r>
              <a:rPr lang="en-US" dirty="0" smtClean="0"/>
              <a:t>, for use in showers or sauna rooms, and as a base for ceramic tile</a:t>
            </a:r>
          </a:p>
          <a:p>
            <a:r>
              <a:rPr lang="en-US" dirty="0" smtClean="0"/>
              <a:t>Soundboard is made from wood fibers to increase the sound rating (STC)</a:t>
            </a:r>
          </a:p>
          <a:p>
            <a:r>
              <a:rPr lang="en-US" dirty="0" smtClean="0"/>
              <a:t>Soundproof drywall is a laminated drywall made with gypsum, other materials, and damping polymers to significantly increase the STC</a:t>
            </a:r>
            <a:r>
              <a:rPr lang="en-US" baseline="30000" dirty="0" smtClean="0"/>
              <a:t>[</a:t>
            </a:r>
            <a:r>
              <a:rPr lang="en-US" i="1" baseline="30000" dirty="0" smtClean="0">
                <a:hlinkClick r:id="rId6" tooltip="Wikipedia:Citation needed"/>
              </a:rPr>
              <a:t>citation needed</a:t>
            </a:r>
            <a:r>
              <a:rPr lang="en-US" baseline="30000" dirty="0" smtClean="0"/>
              <a:t>]</a:t>
            </a:r>
            <a:endParaRPr lang="en-US" dirty="0" smtClean="0"/>
          </a:p>
          <a:p>
            <a:r>
              <a:rPr lang="en-US" dirty="0" smtClean="0"/>
              <a:t>Mold-resistant, paperless drywall</a:t>
            </a:r>
            <a:r>
              <a:rPr lang="en-US" baseline="30000" dirty="0" smtClean="0"/>
              <a:t>[</a:t>
            </a:r>
            <a:r>
              <a:rPr lang="en-US" i="1" baseline="30000" dirty="0" smtClean="0">
                <a:hlinkClick r:id="rId6" tooltip="Wikipedia:Citation needed"/>
              </a:rPr>
              <a:t>citation needed</a:t>
            </a:r>
            <a:r>
              <a:rPr lang="en-US" baseline="30000" dirty="0" smtClean="0"/>
              <a:t>]</a:t>
            </a:r>
            <a:endParaRPr lang="en-US" dirty="0" smtClean="0"/>
          </a:p>
          <a:p>
            <a:r>
              <a:rPr lang="en-US" dirty="0" err="1" smtClean="0">
                <a:hlinkClick r:id="rId7" tooltip="Enviroboard"/>
              </a:rPr>
              <a:t>Enviroboard</a:t>
            </a:r>
            <a:r>
              <a:rPr lang="en-US" dirty="0" smtClean="0"/>
              <a:t>, a board made from recycled agricultural materials</a:t>
            </a:r>
          </a:p>
          <a:p>
            <a:r>
              <a:rPr lang="en-US" dirty="0" smtClean="0"/>
              <a:t>Lead-lined drywall, a drywall used around radiological equipment</a:t>
            </a:r>
            <a:r>
              <a:rPr lang="en-US" baseline="30000" dirty="0" smtClean="0"/>
              <a:t>[</a:t>
            </a:r>
            <a:r>
              <a:rPr lang="en-US" i="1" baseline="30000" dirty="0" smtClean="0">
                <a:hlinkClick r:id="rId6" tooltip="Wikipedia:Citation needed"/>
              </a:rPr>
              <a:t>citation needed</a:t>
            </a:r>
            <a:r>
              <a:rPr lang="en-US" baseline="30000" dirty="0" smtClean="0"/>
              <a:t>]</a:t>
            </a:r>
            <a:endParaRPr lang="en-US" dirty="0" smtClean="0"/>
          </a:p>
          <a:p>
            <a:r>
              <a:rPr lang="en-US" dirty="0" smtClean="0"/>
              <a:t>Foil-backed drywall to control moisture in a building or room</a:t>
            </a:r>
            <a:r>
              <a:rPr lang="en-US" baseline="30000" dirty="0" smtClean="0"/>
              <a:t>[</a:t>
            </a:r>
            <a:r>
              <a:rPr lang="en-US" i="1" baseline="30000" dirty="0" smtClean="0">
                <a:hlinkClick r:id="rId6" tooltip="Wikipedia:Citation needed"/>
              </a:rPr>
              <a:t>citation needed</a:t>
            </a:r>
            <a:r>
              <a:rPr lang="en-US" baseline="30000" dirty="0" smtClean="0"/>
              <a:t>]</a:t>
            </a:r>
            <a:endParaRPr lang="en-US" dirty="0" smtClean="0"/>
          </a:p>
          <a:p>
            <a:r>
              <a:rPr lang="en-US" dirty="0" smtClean="0"/>
              <a:t>Controlled density (CD), also called ceiling board, which is available only in 1/2" thickness and is significantly stiffer than regular white board.</a:t>
            </a:r>
          </a:p>
          <a:p>
            <a:r>
              <a:rPr lang="en-US" dirty="0" err="1" smtClean="0"/>
              <a:t>EcoRock</a:t>
            </a:r>
            <a:r>
              <a:rPr lang="en-US" dirty="0" smtClean="0"/>
              <a:t>, a drywall which uses a combination of 20 materials including recycled fly ash, slag, kiln dust and fillers and no starch cellulose; it is advertised as being environmentally-friendly due to the use of recycled materials and an energy efficient process.</a:t>
            </a:r>
            <a:r>
              <a:rPr lang="en-US" baseline="30000" dirty="0" smtClean="0">
                <a:hlinkClick r:id=""/>
              </a:rPr>
              <a:t>[18]</a:t>
            </a:r>
            <a:endParaRPr lang="en-US" dirty="0" smtClean="0"/>
          </a:p>
          <a:p>
            <a:r>
              <a:rPr lang="en-US" dirty="0" smtClean="0"/>
              <a:t>Gypsum “</a:t>
            </a:r>
            <a:r>
              <a:rPr lang="en-US" dirty="0" err="1" smtClean="0"/>
              <a:t>Firecode</a:t>
            </a:r>
            <a:r>
              <a:rPr lang="en-US" dirty="0" smtClean="0"/>
              <a:t> C.” This board is similar in composition to Type X, except for more glass fibers and a form of vermiculite, used to reduce shrinkage. When exposed to high heat, the gypsum core shrinks but this additive expands at about the same rate, so the gypsum core is more stable in a fire, and remains in place even after the gypsum dries up</a:t>
            </a:r>
          </a:p>
          <a:p>
            <a:endParaRPr lang="en-US" dirty="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Common Tools</a:t>
            </a:r>
            <a:endParaRPr lang="en-US" dirty="0"/>
          </a:p>
        </p:txBody>
      </p:sp>
      <p:sp>
        <p:nvSpPr>
          <p:cNvPr id="3" name="Text Placeholder 2"/>
          <p:cNvSpPr>
            <a:spLocks noGrp="1"/>
          </p:cNvSpPr>
          <p:nvPr>
            <p:ph type="body" idx="1"/>
          </p:nvPr>
        </p:nvSpPr>
        <p:spPr>
          <a:xfrm>
            <a:off x="381000" y="1633536"/>
            <a:ext cx="3886200" cy="4843464"/>
          </a:xfrm>
        </p:spPr>
        <p:txBody>
          <a:bodyPr>
            <a:normAutofit fontScale="77500" lnSpcReduction="20000"/>
          </a:bodyPr>
          <a:lstStyle/>
          <a:p>
            <a:r>
              <a:rPr lang="en-US" dirty="0" smtClean="0"/>
              <a:t>Benches</a:t>
            </a:r>
          </a:p>
          <a:p>
            <a:r>
              <a:rPr lang="en-US" dirty="0" smtClean="0"/>
              <a:t>Chalk line</a:t>
            </a:r>
          </a:p>
          <a:p>
            <a:r>
              <a:rPr lang="en-US" dirty="0" smtClean="0"/>
              <a:t>Corner trowel</a:t>
            </a:r>
          </a:p>
          <a:p>
            <a:r>
              <a:rPr lang="en-US" dirty="0" smtClean="0"/>
              <a:t>Drywall adhesive glue guns</a:t>
            </a:r>
          </a:p>
          <a:p>
            <a:r>
              <a:rPr lang="en-US" dirty="0" smtClean="0"/>
              <a:t>Drywall cart</a:t>
            </a:r>
          </a:p>
          <a:p>
            <a:r>
              <a:rPr lang="en-US" dirty="0" smtClean="0"/>
              <a:t>Drywall fastener</a:t>
            </a:r>
          </a:p>
          <a:p>
            <a:r>
              <a:rPr lang="en-US" dirty="0" smtClean="0"/>
              <a:t>Drywall (hatchet) hammer</a:t>
            </a:r>
          </a:p>
          <a:p>
            <a:r>
              <a:rPr lang="en-US" dirty="0" smtClean="0"/>
              <a:t>Drywall lifter</a:t>
            </a:r>
          </a:p>
          <a:p>
            <a:r>
              <a:rPr lang="en-US" dirty="0" smtClean="0"/>
              <a:t>Drywall jack</a:t>
            </a:r>
          </a:p>
          <a:p>
            <a:r>
              <a:rPr lang="en-US" dirty="0" smtClean="0"/>
              <a:t>Drywall screws and nails</a:t>
            </a:r>
          </a:p>
          <a:p>
            <a:r>
              <a:rPr lang="en-US" dirty="0" smtClean="0"/>
              <a:t>Electric screwdriver</a:t>
            </a:r>
          </a:p>
          <a:p>
            <a:r>
              <a:rPr lang="en-US" dirty="0" smtClean="0"/>
              <a:t>Keyhole saw or drywall router</a:t>
            </a:r>
          </a:p>
          <a:p>
            <a:r>
              <a:rPr lang="en-US" dirty="0" smtClean="0"/>
              <a:t>Pencil</a:t>
            </a:r>
          </a:p>
          <a:p>
            <a:r>
              <a:rPr lang="en-US" dirty="0" smtClean="0"/>
              <a:t>Screw gun</a:t>
            </a:r>
          </a:p>
          <a:p>
            <a:r>
              <a:rPr lang="en-US" dirty="0" smtClean="0"/>
              <a:t>Stud finder</a:t>
            </a:r>
          </a:p>
          <a:p>
            <a:r>
              <a:rPr lang="en-US" dirty="0" smtClean="0"/>
              <a:t>Tape measure</a:t>
            </a:r>
          </a:p>
          <a:p>
            <a:r>
              <a:rPr lang="en-US" dirty="0" smtClean="0"/>
              <a:t>Taping knife</a:t>
            </a:r>
          </a:p>
          <a:p>
            <a:r>
              <a:rPr lang="en-US" dirty="0" smtClean="0"/>
              <a:t>T-square</a:t>
            </a:r>
          </a:p>
          <a:p>
            <a:r>
              <a:rPr lang="en-US" dirty="0" smtClean="0"/>
              <a:t>Utility knife</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20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20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20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fade">
                                      <p:cBhvr>
                                        <p:cTn id="97" dur="2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questions ?</a:t>
            </a:r>
            <a:endParaRPr lang="en-US" sz="60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9218" name="Picture 2" descr="C:\Documents and Settings\Administrator\Local Settings\Temporary Internet Files\Content.IE5\DVM6X37S\MC900434411[1].wmf"/>
          <p:cNvPicPr>
            <a:picLocks noChangeAspect="1" noChangeArrowheads="1"/>
          </p:cNvPicPr>
          <p:nvPr/>
        </p:nvPicPr>
        <p:blipFill>
          <a:blip r:embed="rId2" cstate="print"/>
          <a:srcRect/>
          <a:stretch>
            <a:fillRect/>
          </a:stretch>
        </p:blipFill>
        <p:spPr bwMode="auto">
          <a:xfrm>
            <a:off x="1066800" y="685800"/>
            <a:ext cx="7315200" cy="5638800"/>
          </a:xfrm>
          <a:prstGeom prst="rect">
            <a:avLst/>
          </a:prstGeom>
          <a:ln w="34925">
            <a:solidFill>
              <a:srgbClr val="FFFFFF"/>
            </a:solidFill>
          </a:ln>
          <a:effectLst>
            <a:outerShdw blurRad="317500" dir="2700000" algn="ctr">
              <a:srgbClr val="000000">
                <a:alpha val="43000"/>
              </a:srgbClr>
            </a:outerShdw>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u="sng" dirty="0" smtClean="0"/>
              <a:t>Introduction to Gypsum</a:t>
            </a:r>
            <a:endParaRPr lang="en-US" b="1" u="sng" dirty="0"/>
          </a:p>
        </p:txBody>
      </p:sp>
      <p:sp>
        <p:nvSpPr>
          <p:cNvPr id="3" name="Subtitle 2"/>
          <p:cNvSpPr>
            <a:spLocks noGrp="1"/>
          </p:cNvSpPr>
          <p:nvPr>
            <p:ph type="subTitle" idx="1"/>
          </p:nvPr>
        </p:nvSpPr>
        <p:spPr>
          <a:xfrm>
            <a:off x="540544" y="2250280"/>
            <a:ext cx="8062912" cy="4302920"/>
          </a:xfrm>
        </p:spPr>
        <p:txBody>
          <a:bodyPr/>
          <a:lstStyle/>
          <a:p>
            <a:r>
              <a:rPr lang="en-US" dirty="0" smtClean="0"/>
              <a:t>1.4 : Demonstrate the ability to work cooperatively with others.</a:t>
            </a:r>
          </a:p>
          <a:p>
            <a:r>
              <a:rPr lang="en-US" dirty="0" smtClean="0"/>
              <a:t>2.0 : Students will assume responsibility for the safety of themselves, their co-</a:t>
            </a:r>
            <a:r>
              <a:rPr lang="en-US" dirty="0" err="1" smtClean="0"/>
              <a:t>workers,and</a:t>
            </a:r>
            <a:r>
              <a:rPr lang="en-US" dirty="0" smtClean="0"/>
              <a:t> bystanders.</a:t>
            </a:r>
          </a:p>
          <a:p>
            <a:r>
              <a:rPr lang="en-US" dirty="0" smtClean="0"/>
              <a:t>5.3 : Demonstrate proper use of hand tools, portable power tools, and stationary power tools.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Know the answer to…</a:t>
            </a:r>
            <a:endParaRPr lang="en-US" dirty="0"/>
          </a:p>
        </p:txBody>
      </p:sp>
      <p:pic>
        <p:nvPicPr>
          <p:cNvPr id="1026" name="Picture 2" descr="C:\Documents and Settings\Administrator\Local Settings\Temporary Internet Files\Content.IE5\O5IJ0TY7\MC900434403[1].wmf"/>
          <p:cNvPicPr>
            <a:picLocks noGrp="1" noChangeAspect="1" noChangeArrowheads="1"/>
          </p:cNvPicPr>
          <p:nvPr>
            <p:ph idx="1"/>
          </p:nvPr>
        </p:nvPicPr>
        <p:blipFill>
          <a:blip r:embed="rId3" cstate="print"/>
          <a:srcRect/>
          <a:stretch>
            <a:fillRect/>
          </a:stretch>
        </p:blipFill>
        <p:spPr bwMode="auto">
          <a:xfrm>
            <a:off x="2286000" y="1143000"/>
            <a:ext cx="5562600" cy="5181599"/>
          </a:xfrm>
          <a:prstGeom prst="rect">
            <a:avLst/>
          </a:prstGeom>
          <a:ln>
            <a:noFill/>
          </a:ln>
          <a:effectLst>
            <a:softEdge rad="112500"/>
          </a:effectLst>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a:t>
            </a:r>
            <a:endParaRPr lang="en-US" dirty="0"/>
          </a:p>
        </p:txBody>
      </p:sp>
      <p:sp>
        <p:nvSpPr>
          <p:cNvPr id="3" name="Text Placeholder 2"/>
          <p:cNvSpPr>
            <a:spLocks noGrp="1"/>
          </p:cNvSpPr>
          <p:nvPr>
            <p:ph type="body" idx="1"/>
          </p:nvPr>
        </p:nvSpPr>
        <p:spPr/>
        <p:txBody>
          <a:bodyPr>
            <a:normAutofit/>
          </a:bodyPr>
          <a:lstStyle/>
          <a:p>
            <a:pPr algn="ctr"/>
            <a:r>
              <a:rPr lang="en-US" sz="3200" dirty="0" smtClean="0">
                <a:solidFill>
                  <a:srgbClr val="FFFF00"/>
                </a:solidFill>
              </a:rPr>
              <a:t>Gypsum/Drywall </a:t>
            </a:r>
            <a:r>
              <a:rPr lang="en-US" sz="3200" b="1" i="1" dirty="0" smtClean="0">
                <a:solidFill>
                  <a:srgbClr val="FFFF00"/>
                </a:solidFill>
              </a:rPr>
              <a:t>originally</a:t>
            </a:r>
            <a:r>
              <a:rPr lang="en-US" sz="3200" dirty="0" smtClean="0">
                <a:solidFill>
                  <a:srgbClr val="FFFF00"/>
                </a:solidFill>
              </a:rPr>
              <a:t> called?</a:t>
            </a:r>
            <a:endParaRPr lang="en-US" sz="3200" dirty="0">
              <a:solidFill>
                <a:srgbClr val="FFFF00"/>
              </a:solidFill>
            </a:endParaRPr>
          </a:p>
        </p:txBody>
      </p:sp>
    </p:spTree>
  </p:cSld>
  <p:clrMapOvr>
    <a:masterClrMapping/>
  </p:clrMapOvr>
  <p:transition spd="slow">
    <p:wedge/>
    <p:sndAc>
      <p:stSnd>
        <p:snd r:embed="rId2" name="drumroll.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a:t>
            </a:r>
            <a:r>
              <a:rPr lang="en-US" dirty="0" err="1" smtClean="0"/>
              <a:t>Sackett</a:t>
            </a:r>
            <a:r>
              <a:rPr lang="en-US" dirty="0" smtClean="0"/>
              <a:t> Board</a:t>
            </a:r>
            <a:endParaRPr lang="en-US" dirty="0"/>
          </a:p>
        </p:txBody>
      </p:sp>
      <p:pic>
        <p:nvPicPr>
          <p:cNvPr id="2050" name="Picture 2" descr="C:\Documents and Settings\Administrator\Local Settings\Temporary Internet Files\Content.IE5\6HQXMV45\MC900388970[1].wmf"/>
          <p:cNvPicPr>
            <a:picLocks noGrp="1" noChangeAspect="1" noChangeArrowheads="1"/>
          </p:cNvPicPr>
          <p:nvPr>
            <p:ph idx="1"/>
          </p:nvPr>
        </p:nvPicPr>
        <p:blipFill>
          <a:blip r:embed="rId3" cstate="print"/>
          <a:srcRect/>
          <a:stretch>
            <a:fillRect/>
          </a:stretch>
        </p:blipFill>
        <p:spPr bwMode="auto">
          <a:xfrm>
            <a:off x="228600" y="3429000"/>
            <a:ext cx="3810000" cy="3429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convex"/>
            <a:contourClr>
              <a:srgbClr val="969696"/>
            </a:contourClr>
          </a:sp3d>
        </p:spPr>
      </p:pic>
    </p:spTree>
  </p:cSld>
  <p:clrMapOvr>
    <a:masterClrMapping/>
  </p:clrMapOvr>
  <p:transition spd="slow">
    <p:newsflash/>
    <p:sndAc>
      <p:stSnd>
        <p:snd r:embed="rId2" name="las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Sackett</a:t>
            </a:r>
            <a:r>
              <a:rPr lang="en-US" dirty="0" smtClean="0"/>
              <a:t> Board</a:t>
            </a:r>
            <a:endParaRPr lang="en-US" dirty="0"/>
          </a:p>
        </p:txBody>
      </p:sp>
      <p:sp>
        <p:nvSpPr>
          <p:cNvPr id="3" name="Subtitle 2"/>
          <p:cNvSpPr>
            <a:spLocks noGrp="1"/>
          </p:cNvSpPr>
          <p:nvPr>
            <p:ph type="subTitle" idx="1"/>
          </p:nvPr>
        </p:nvSpPr>
        <p:spPr>
          <a:xfrm>
            <a:off x="540544" y="2250280"/>
            <a:ext cx="8062912" cy="3845720"/>
          </a:xfrm>
        </p:spPr>
        <p:txBody>
          <a:bodyPr>
            <a:normAutofit/>
          </a:bodyPr>
          <a:lstStyle/>
          <a:p>
            <a:r>
              <a:rPr lang="en-US" b="1" dirty="0" smtClean="0">
                <a:solidFill>
                  <a:schemeClr val="bg1">
                    <a:lumMod val="95000"/>
                    <a:lumOff val="5000"/>
                  </a:schemeClr>
                </a:solidFill>
              </a:rPr>
              <a:t>Was invented in </a:t>
            </a:r>
            <a:r>
              <a:rPr lang="en-US" b="1" dirty="0" smtClean="0">
                <a:solidFill>
                  <a:schemeClr val="bg1">
                    <a:lumMod val="95000"/>
                    <a:lumOff val="5000"/>
                  </a:schemeClr>
                </a:solidFill>
                <a:hlinkClick r:id="rId2" tooltip="1894"/>
              </a:rPr>
              <a:t>1894</a:t>
            </a:r>
            <a:r>
              <a:rPr lang="en-US" b="1" dirty="0" smtClean="0">
                <a:solidFill>
                  <a:schemeClr val="bg1">
                    <a:lumMod val="95000"/>
                    <a:lumOff val="5000"/>
                  </a:schemeClr>
                </a:solidFill>
              </a:rPr>
              <a:t> by </a:t>
            </a:r>
            <a:r>
              <a:rPr lang="en-US" b="1" dirty="0" smtClean="0">
                <a:solidFill>
                  <a:schemeClr val="bg1">
                    <a:lumMod val="95000"/>
                    <a:lumOff val="5000"/>
                  </a:schemeClr>
                </a:solidFill>
                <a:hlinkClick r:id="rId3" tooltip="Augustine Sackett (page does not exist)"/>
              </a:rPr>
              <a:t>Augustine </a:t>
            </a:r>
            <a:r>
              <a:rPr lang="en-US" b="1" dirty="0" err="1" smtClean="0">
                <a:solidFill>
                  <a:schemeClr val="bg1">
                    <a:lumMod val="95000"/>
                    <a:lumOff val="5000"/>
                  </a:schemeClr>
                </a:solidFill>
                <a:hlinkClick r:id="rId3" tooltip="Augustine Sackett (page does not exist)"/>
              </a:rPr>
              <a:t>Sackett</a:t>
            </a:r>
            <a:r>
              <a:rPr lang="en-US" b="1" dirty="0" smtClean="0">
                <a:solidFill>
                  <a:schemeClr val="bg1">
                    <a:lumMod val="95000"/>
                    <a:lumOff val="5000"/>
                  </a:schemeClr>
                </a:solidFill>
              </a:rPr>
              <a:t> and </a:t>
            </a:r>
            <a:r>
              <a:rPr lang="en-US" b="1" dirty="0" smtClean="0">
                <a:solidFill>
                  <a:schemeClr val="bg1">
                    <a:lumMod val="95000"/>
                    <a:lumOff val="5000"/>
                  </a:schemeClr>
                </a:solidFill>
                <a:hlinkClick r:id="rId4" tooltip="Fred Kane (page does not exist)"/>
              </a:rPr>
              <a:t>Fred Kane</a:t>
            </a:r>
            <a:r>
              <a:rPr lang="en-US" b="1" dirty="0" smtClean="0">
                <a:solidFill>
                  <a:schemeClr val="bg1">
                    <a:lumMod val="95000"/>
                    <a:lumOff val="5000"/>
                  </a:schemeClr>
                </a:solidFill>
              </a:rPr>
              <a:t>. It was made by layering plaster within four plies of wool felt paper. Sheets were 36" x 36" x 1/4" thick with open (</a:t>
            </a:r>
            <a:r>
              <a:rPr lang="en-US" b="1" dirty="0" err="1" smtClean="0">
                <a:solidFill>
                  <a:schemeClr val="bg1">
                    <a:lumMod val="95000"/>
                    <a:lumOff val="5000"/>
                  </a:schemeClr>
                </a:solidFill>
              </a:rPr>
              <a:t>untaped</a:t>
            </a:r>
            <a:r>
              <a:rPr lang="en-US" b="1" dirty="0" smtClean="0">
                <a:solidFill>
                  <a:schemeClr val="bg1">
                    <a:lumMod val="95000"/>
                    <a:lumOff val="5000"/>
                  </a:schemeClr>
                </a:solidFill>
              </a:rPr>
              <a:t>) edges.”</a:t>
            </a:r>
            <a:endParaRPr lang="en-US" b="1" dirty="0">
              <a:solidFill>
                <a:schemeClr val="bg1">
                  <a:lumMod val="95000"/>
                  <a:lumOff val="5000"/>
                </a:schemeClr>
              </a:solidFill>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Gypsum Board</a:t>
            </a:r>
            <a:endParaRPr lang="en-US" dirty="0"/>
          </a:p>
        </p:txBody>
      </p:sp>
      <p:sp>
        <p:nvSpPr>
          <p:cNvPr id="3" name="Content Placeholder 2"/>
          <p:cNvSpPr>
            <a:spLocks noGrp="1"/>
          </p:cNvSpPr>
          <p:nvPr>
            <p:ph idx="1"/>
          </p:nvPr>
        </p:nvSpPr>
        <p:spPr/>
        <p:txBody>
          <a:bodyPr/>
          <a:lstStyle/>
          <a:p>
            <a:r>
              <a:rPr lang="en-US" sz="2400" dirty="0" smtClean="0"/>
              <a:t>evolved between 1910 and 1930 beginning with wrapped board edges, and elimination of the two inner layers of felt paper in favor of paper-based facings. Providing efficiency of installation, it was developed additionally as a measure of fire resistance.  Later </a:t>
            </a:r>
            <a:r>
              <a:rPr lang="en-US" sz="2400" dirty="0" smtClean="0">
                <a:hlinkClick r:id="rId2" tooltip="Air entrainment"/>
              </a:rPr>
              <a:t>air </a:t>
            </a:r>
            <a:r>
              <a:rPr lang="en-US" sz="2400" dirty="0" smtClean="0">
                <a:solidFill>
                  <a:schemeClr val="tx1">
                    <a:lumMod val="95000"/>
                  </a:schemeClr>
                </a:solidFill>
                <a:hlinkClick r:id="rId2" tooltip="Air entrainment"/>
              </a:rPr>
              <a:t>entrainment</a:t>
            </a:r>
            <a:r>
              <a:rPr lang="en-US" sz="2400" dirty="0" smtClean="0"/>
              <a:t> technology made boards lighter and less brittle, then joint treatment materials and systems also evolved. </a:t>
            </a:r>
          </a:p>
          <a:p>
            <a:endParaRPr lang="en-US"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DRYWALL</a:t>
            </a:r>
            <a:endParaRPr lang="en-US" sz="4000" b="1"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43000" y="4648200"/>
            <a:ext cx="7333488" cy="1905000"/>
          </a:xfrm>
        </p:spPr>
        <p:txBody>
          <a:bodyPr>
            <a:normAutofit/>
          </a:bodyPr>
          <a:lstStyle/>
          <a:p>
            <a:r>
              <a:rPr lang="en-US" sz="2400" b="1" dirty="0" smtClean="0"/>
              <a:t>Drywall</a:t>
            </a:r>
            <a:r>
              <a:rPr lang="en-US" sz="2400" dirty="0" smtClean="0"/>
              <a:t>, also known as </a:t>
            </a:r>
            <a:r>
              <a:rPr lang="en-US" sz="2400" b="1" dirty="0" smtClean="0"/>
              <a:t>plasterboard</a:t>
            </a:r>
            <a:r>
              <a:rPr lang="en-US" sz="2400" dirty="0" smtClean="0"/>
              <a:t> or </a:t>
            </a:r>
            <a:r>
              <a:rPr lang="en-US" sz="2400" b="1" dirty="0" smtClean="0"/>
              <a:t>gypsum board</a:t>
            </a:r>
            <a:r>
              <a:rPr lang="en-US" sz="2400" dirty="0" smtClean="0"/>
              <a:t>, is a panel made of </a:t>
            </a:r>
            <a:r>
              <a:rPr lang="en-US" sz="2400" dirty="0" smtClean="0">
                <a:hlinkClick r:id="rId3" tooltip="Gypsum plaster"/>
              </a:rPr>
              <a:t>gypsum plaster</a:t>
            </a:r>
            <a:r>
              <a:rPr lang="en-US" sz="2400" dirty="0" smtClean="0"/>
              <a:t> pressed between two thick sheets of paper. It is used to make interior walls and ceilings</a:t>
            </a:r>
            <a:endParaRPr lang="en-US" sz="2400" dirty="0"/>
          </a:p>
        </p:txBody>
      </p:sp>
      <p:pic>
        <p:nvPicPr>
          <p:cNvPr id="3074" name="Picture 2" descr="C:\Documents and Settings\Administrator\Local Settings\Temporary Internet Files\Content.IE5\E18RU9YX\MC900040148[1].wmf"/>
          <p:cNvPicPr>
            <a:picLocks noChangeAspect="1" noChangeArrowheads="1"/>
          </p:cNvPicPr>
          <p:nvPr/>
        </p:nvPicPr>
        <p:blipFill>
          <a:blip r:embed="rId4" cstate="print"/>
          <a:srcRect/>
          <a:stretch>
            <a:fillRect/>
          </a:stretch>
        </p:blipFill>
        <p:spPr bwMode="auto">
          <a:xfrm>
            <a:off x="3200400" y="533400"/>
            <a:ext cx="2819399" cy="3808171"/>
          </a:xfrm>
          <a:prstGeom prst="rect">
            <a:avLst/>
          </a:prstGeom>
          <a:noFill/>
        </p:spPr>
      </p:pic>
    </p:spTree>
  </p:cSld>
  <p:clrMapOvr>
    <a:masterClrMapping/>
  </p:clrMapOvr>
  <p:transition>
    <p:diamond/>
    <p:sndAc>
      <p:stSnd>
        <p:snd r:embed="rId2" name="click.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590506"/>
          </a:xfrm>
        </p:spPr>
        <p:txBody>
          <a:bodyPr>
            <a:normAutofit/>
          </a:bodyPr>
          <a:lstStyle/>
          <a:p>
            <a:r>
              <a:rPr lang="en-US" sz="1800" b="1" dirty="0" smtClean="0">
                <a:solidFill>
                  <a:srgbClr val="FFFF00"/>
                </a:solidFill>
              </a:rPr>
              <a:t>Plasterboard panels are also known as wallboard (USA, Ireland), Gibraltar board or GIB wall and ceiling linings (in New Zealand, trademark of </a:t>
            </a:r>
            <a:r>
              <a:rPr lang="en-US" sz="1800" b="1" dirty="0" err="1" smtClean="0">
                <a:solidFill>
                  <a:srgbClr val="FFFF00"/>
                </a:solidFill>
              </a:rPr>
              <a:t>Winstone</a:t>
            </a:r>
            <a:r>
              <a:rPr lang="en-US" sz="1800" b="1" dirty="0" smtClean="0">
                <a:solidFill>
                  <a:srgbClr val="FFFF00"/>
                </a:solidFill>
              </a:rPr>
              <a:t> Wallboards), rock lath, Sheetrock (a trademark of </a:t>
            </a:r>
            <a:r>
              <a:rPr lang="en-US" sz="1800" b="1" dirty="0" smtClean="0">
                <a:solidFill>
                  <a:srgbClr val="FFFF00"/>
                </a:solidFill>
                <a:hlinkClick r:id="rId2" tooltip="USG Corporation"/>
              </a:rPr>
              <a:t>USG Corporation</a:t>
            </a:r>
            <a:r>
              <a:rPr lang="en-US" sz="1800" b="1" dirty="0" smtClean="0">
                <a:solidFill>
                  <a:srgbClr val="FFFF00"/>
                </a:solidFill>
              </a:rPr>
              <a:t>), </a:t>
            </a:r>
            <a:r>
              <a:rPr lang="en-US" sz="1800" b="1" dirty="0" err="1" smtClean="0">
                <a:solidFill>
                  <a:srgbClr val="FFFF00"/>
                </a:solidFill>
              </a:rPr>
              <a:t>Gyproc</a:t>
            </a:r>
            <a:r>
              <a:rPr lang="en-US" sz="1800" b="1" dirty="0" smtClean="0">
                <a:solidFill>
                  <a:srgbClr val="FFFF00"/>
                </a:solidFill>
              </a:rPr>
              <a:t> (in Australia, India and parts of Canada, a trademark of </a:t>
            </a:r>
            <a:r>
              <a:rPr lang="en-US" sz="1800" b="1" dirty="0" err="1" smtClean="0">
                <a:solidFill>
                  <a:srgbClr val="FFFF00"/>
                </a:solidFill>
                <a:hlinkClick r:id="rId3" tooltip="Compagnie de Saint-Gobain"/>
              </a:rPr>
              <a:t>Compagnie</a:t>
            </a:r>
            <a:r>
              <a:rPr lang="en-US" sz="1800" b="1" dirty="0" smtClean="0">
                <a:solidFill>
                  <a:srgbClr val="FFFF00"/>
                </a:solidFill>
                <a:hlinkClick r:id="rId3" tooltip="Compagnie de Saint-Gobain"/>
              </a:rPr>
              <a:t> de Saint-Gobain</a:t>
            </a:r>
            <a:r>
              <a:rPr lang="en-US" sz="1800" b="1" dirty="0" smtClean="0">
                <a:solidFill>
                  <a:srgbClr val="FFFF00"/>
                </a:solidFill>
              </a:rPr>
              <a:t>).</a:t>
            </a:r>
            <a:br>
              <a:rPr lang="en-US" sz="1800" b="1" dirty="0" smtClean="0">
                <a:solidFill>
                  <a:srgbClr val="FFFF00"/>
                </a:solidFill>
              </a:rPr>
            </a:br>
            <a:r>
              <a:rPr lang="en-US" sz="1800" b="1" dirty="0" smtClean="0">
                <a:solidFill>
                  <a:srgbClr val="FFFF00"/>
                </a:solidFill>
              </a:rPr>
              <a:t>The sheets of the drywall can be made from fiberglass instead of paper to prevent mold growth. Mold growth is common when using paper-based plasterboard that has been exposed to water due to plumbing leaks or floods.</a:t>
            </a:r>
            <a:br>
              <a:rPr lang="en-US" sz="1800" b="1" dirty="0" smtClean="0">
                <a:solidFill>
                  <a:srgbClr val="FFFF00"/>
                </a:solidFill>
              </a:rPr>
            </a:br>
            <a:r>
              <a:rPr lang="en-US" sz="1800" b="1" dirty="0" smtClean="0">
                <a:solidFill>
                  <a:srgbClr val="FFFF00"/>
                </a:solidFill>
              </a:rPr>
              <a:t>Drywall construction became prevalent as a speedier alternative to using </a:t>
            </a:r>
            <a:r>
              <a:rPr lang="en-US" sz="1800" b="1" dirty="0" smtClean="0">
                <a:solidFill>
                  <a:srgbClr val="FFFF00"/>
                </a:solidFill>
                <a:hlinkClick r:id="rId4" tooltip="Plaster"/>
              </a:rPr>
              <a:t>plaster</a:t>
            </a:r>
            <a:r>
              <a:rPr lang="en-US" sz="1800" b="1" dirty="0" smtClean="0">
                <a:solidFill>
                  <a:srgbClr val="FFFF00"/>
                </a:solidFill>
              </a:rPr>
              <a:t>-based interior finish techniques, which involved forcefully spreading a substrate of coarse plaster, known as the base (made up of the </a:t>
            </a:r>
            <a:r>
              <a:rPr lang="en-US" sz="1800" b="1" i="1" dirty="0" smtClean="0">
                <a:solidFill>
                  <a:srgbClr val="FFFF00"/>
                </a:solidFill>
              </a:rPr>
              <a:t>scratch</a:t>
            </a:r>
            <a:r>
              <a:rPr lang="en-US" sz="1800" b="1" dirty="0" smtClean="0">
                <a:solidFill>
                  <a:srgbClr val="FFFF00"/>
                </a:solidFill>
              </a:rPr>
              <a:t> coat and (optional) </a:t>
            </a:r>
            <a:r>
              <a:rPr lang="en-US" sz="1800" b="1" i="1" dirty="0" smtClean="0">
                <a:solidFill>
                  <a:srgbClr val="FFFF00"/>
                </a:solidFill>
              </a:rPr>
              <a:t>brown</a:t>
            </a:r>
            <a:r>
              <a:rPr lang="en-US" sz="1800" b="1" dirty="0" smtClean="0">
                <a:solidFill>
                  <a:srgbClr val="FFFF00"/>
                </a:solidFill>
              </a:rPr>
              <a:t> coat), onto the wall's </a:t>
            </a:r>
            <a:r>
              <a:rPr lang="en-US" sz="1800" b="1" dirty="0" smtClean="0">
                <a:solidFill>
                  <a:srgbClr val="FFFF00"/>
                </a:solidFill>
                <a:hlinkClick r:id="rId5" tooltip="Lath"/>
              </a:rPr>
              <a:t>lath-work</a:t>
            </a:r>
            <a:r>
              <a:rPr lang="en-US" sz="1800" b="1" dirty="0" smtClean="0">
                <a:solidFill>
                  <a:srgbClr val="FFFF00"/>
                </a:solidFill>
              </a:rPr>
              <a:t> before finally applying the smoother </a:t>
            </a:r>
            <a:r>
              <a:rPr lang="en-US" sz="1800" b="1" dirty="0" smtClean="0">
                <a:solidFill>
                  <a:srgbClr val="FFFF00"/>
                </a:solidFill>
                <a:hlinkClick r:id="rId6" tooltip="Finish"/>
              </a:rPr>
              <a:t>finish</a:t>
            </a:r>
            <a:r>
              <a:rPr lang="en-US" sz="1800" b="1" dirty="0" smtClean="0">
                <a:solidFill>
                  <a:srgbClr val="FFFF00"/>
                </a:solidFill>
              </a:rPr>
              <a:t> coat, each layer added in succession and all by hand (see </a:t>
            </a:r>
            <a:r>
              <a:rPr lang="en-US" sz="1800" b="1" dirty="0" smtClean="0">
                <a:solidFill>
                  <a:srgbClr val="FFFF00"/>
                </a:solidFill>
                <a:hlinkClick r:id="rId7" tooltip="Lath and plaster"/>
              </a:rPr>
              <a:t>lath and plaster</a:t>
            </a:r>
            <a:r>
              <a:rPr lang="en-US" sz="1800" b="1" dirty="0" smtClean="0">
                <a:solidFill>
                  <a:srgbClr val="FFFF00"/>
                </a:solidFill>
              </a:rPr>
              <a:t>). Drywall, by contrast to plaster, requires hand finishing only at the fasteners and joints. The drywall process requires less labor and drying time, lending its name to the panels used in the assembly</a:t>
            </a:r>
            <a:br>
              <a:rPr lang="en-US" sz="1800" b="1" dirty="0" smtClean="0">
                <a:solidFill>
                  <a:srgbClr val="FFFF00"/>
                </a:solidFill>
              </a:rPr>
            </a:br>
            <a:endParaRPr lang="en-US" sz="1800" b="1" dirty="0">
              <a:solidFill>
                <a:srgbClr val="FFFF00"/>
              </a:solidFill>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77</TotalTime>
  <Words>891</Words>
  <Application>Microsoft Office PowerPoint</Application>
  <PresentationFormat>On-screen Show (4:3)</PresentationFormat>
  <Paragraphs>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Verve</vt:lpstr>
      <vt:lpstr>Good Morning</vt:lpstr>
      <vt:lpstr>Introduction to Gypsum</vt:lpstr>
      <vt:lpstr>Do you Know the answer to…</vt:lpstr>
      <vt:lpstr>What was…</vt:lpstr>
      <vt:lpstr>Answer:  Sackett Board</vt:lpstr>
      <vt:lpstr>Sackett Board</vt:lpstr>
      <vt:lpstr>Gypsum Board</vt:lpstr>
      <vt:lpstr>DRYWALL</vt:lpstr>
      <vt:lpstr>Plasterboard panels are also known as wallboard (USA, Ireland), Gibraltar board or GIB wall and ceiling linings (in New Zealand, trademark of Winstone Wallboards), rock lath, Sheetrock (a trademark of USG Corporation), Gyproc (in Australia, India and parts of Canada, a trademark of Compagnie de Saint-Gobain). The sheets of the drywall can be made from fiberglass instead of paper to prevent mold growth. Mold growth is common when using paper-based plasterboard that has been exposed to water due to plumbing leaks or floods. Drywall construction became prevalent as a speedier alternative to using plaster-based interior finish techniques, which involved forcefully spreading a substrate of coarse plaster, known as the base (made up of the scratch coat and (optional) brown coat), onto the wall's lath-work before finally applying the smoother finish coat, each layer added in succession and all by hand (see lath and plaster). Drywall, by contrast to plaster, requires hand finishing only at the fasteners and joints. The drywall process requires less labor and drying time, lending its name to the panels used in the assembly </vt:lpstr>
      <vt:lpstr>USA &amp; cANADA</vt:lpstr>
      <vt:lpstr>Slide 11</vt:lpstr>
      <vt:lpstr>Uk &amp; EUROPE</vt:lpstr>
      <vt:lpstr>Slide 13</vt:lpstr>
      <vt:lpstr>Slide 14</vt:lpstr>
      <vt:lpstr>Slide 15</vt:lpstr>
      <vt:lpstr>Fire prevention</vt:lpstr>
      <vt:lpstr>Types of Drywall</vt:lpstr>
      <vt:lpstr>Common Tools</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Gypsum</dc:title>
  <dc:creator>Joey Smith</dc:creator>
  <cp:lastModifiedBy>joeysmith</cp:lastModifiedBy>
  <cp:revision>9</cp:revision>
  <dcterms:created xsi:type="dcterms:W3CDTF">2011-09-17T05:17:06Z</dcterms:created>
  <dcterms:modified xsi:type="dcterms:W3CDTF">2014-10-23T13:15:09Z</dcterms:modified>
</cp:coreProperties>
</file>