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5" r:id="rId2"/>
    <p:sldId id="257" r:id="rId3"/>
    <p:sldId id="273" r:id="rId4"/>
    <p:sldId id="259" r:id="rId5"/>
    <p:sldId id="261" r:id="rId6"/>
    <p:sldId id="262" r:id="rId7"/>
    <p:sldId id="263" r:id="rId8"/>
    <p:sldId id="264" r:id="rId9"/>
    <p:sldId id="265" r:id="rId10"/>
    <p:sldId id="266" r:id="rId11"/>
    <p:sldId id="267" r:id="rId12"/>
    <p:sldId id="268" r:id="rId13"/>
    <p:sldId id="269" r:id="rId14"/>
    <p:sldId id="270" r:id="rId15"/>
    <p:sldId id="274"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F806B7F-C630-47A3-B5AE-CB8A3FAC24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06B7F-C630-47A3-B5AE-CB8A3FAC24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06B7F-C630-47A3-B5AE-CB8A3FAC24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F806B7F-C630-47A3-B5AE-CB8A3FAC24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F806B7F-C630-47A3-B5AE-CB8A3FAC246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F806B7F-C630-47A3-B5AE-CB8A3FAC24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F806B7F-C630-47A3-B5AE-CB8A3FAC246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06B7F-C630-47A3-B5AE-CB8A3FAC24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06B7F-C630-47A3-B5AE-CB8A3FAC24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06B7F-C630-47A3-B5AE-CB8A3FAC24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7C917B1-138F-4B72-AB3D-3C78B4656E7A}"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F806B7F-C630-47A3-B5AE-CB8A3FAC246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7C917B1-138F-4B72-AB3D-3C78B4656E7A}" type="datetimeFigureOut">
              <a:rPr lang="en-US" smtClean="0"/>
              <a:pPr/>
              <a:t>10/23/2014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F806B7F-C630-47A3-B5AE-CB8A3FAC246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8.wav"/><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5.wav"/><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audio" Target="../media/audio10.wav"/><Relationship Id="rId1" Type="http://schemas.openxmlformats.org/officeDocument/2006/relationships/slideLayout" Target="../slideLayouts/slideLayout9.xml"/><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5.wav"/><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28600"/>
            <a:ext cx="8458200" cy="990600"/>
          </a:xfrm>
        </p:spPr>
        <p:txBody>
          <a:bodyPr>
            <a:normAutofit/>
          </a:bodyPr>
          <a:lstStyle/>
          <a:p>
            <a:r>
              <a:rPr lang="en-US" sz="4000" dirty="0" smtClean="0">
                <a:latin typeface="Engravers MT" pitchFamily="18" charset="0"/>
              </a:rPr>
              <a:t>Thought for the day</a:t>
            </a:r>
            <a:endParaRPr lang="en-US" sz="4000" dirty="0">
              <a:latin typeface="Engravers MT" pitchFamily="18" charset="0"/>
            </a:endParaRPr>
          </a:p>
        </p:txBody>
      </p:sp>
      <p:sp>
        <p:nvSpPr>
          <p:cNvPr id="3" name="Title 2"/>
          <p:cNvSpPr>
            <a:spLocks noGrp="1"/>
          </p:cNvSpPr>
          <p:nvPr>
            <p:ph type="title"/>
          </p:nvPr>
        </p:nvSpPr>
        <p:spPr/>
        <p:txBody>
          <a:bodyPr>
            <a:normAutofit fontScale="90000"/>
          </a:bodyPr>
          <a:lstStyle/>
          <a:p>
            <a:pPr algn="l"/>
            <a:r>
              <a:rPr lang="en-US" dirty="0" smtClean="0"/>
              <a:t>Experience is what you get,</a:t>
            </a:r>
            <a:br>
              <a:rPr lang="en-US" dirty="0" smtClean="0"/>
            </a:br>
            <a:r>
              <a:rPr lang="en-US" dirty="0" smtClean="0"/>
              <a:t>when you didn't get what you wanted.</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ooper Black" pitchFamily="18" charset="0"/>
              </a:rPr>
              <a:t>Why are screwdrivers not:</a:t>
            </a:r>
            <a:endParaRPr lang="en-US" dirty="0">
              <a:solidFill>
                <a:srgbClr val="7030A0"/>
              </a:solidFill>
              <a:latin typeface="Cooper Black" pitchFamily="18" charset="0"/>
            </a:endParaRPr>
          </a:p>
        </p:txBody>
      </p:sp>
      <p:pic>
        <p:nvPicPr>
          <p:cNvPr id="5122" name="Picture 2" descr="C:\Documents and Settings\Administrator\Local Settings\Temporary Internet Files\Content.IE5\KL5PN2LX\MP900175426[1].jpg"/>
          <p:cNvPicPr>
            <a:picLocks noGrp="1" noChangeAspect="1" noChangeArrowheads="1"/>
          </p:cNvPicPr>
          <p:nvPr>
            <p:ph idx="1"/>
          </p:nvPr>
        </p:nvPicPr>
        <p:blipFill>
          <a:blip r:embed="rId3" cstate="print"/>
          <a:srcRect/>
          <a:stretch>
            <a:fillRect/>
          </a:stretch>
        </p:blipFill>
        <p:spPr bwMode="auto">
          <a:xfrm>
            <a:off x="609600" y="1524000"/>
            <a:ext cx="2362200" cy="1754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123" name="Picture 3" descr="C:\Documents and Settings\Administrator\Local Settings\Temporary Internet Files\Content.IE5\SVUEZJ5L\MM900354681[1].gif"/>
          <p:cNvPicPr>
            <a:picLocks noChangeAspect="1" noChangeArrowheads="1" noCrop="1"/>
          </p:cNvPicPr>
          <p:nvPr/>
        </p:nvPicPr>
        <p:blipFill>
          <a:blip r:embed="rId4" cstate="print"/>
          <a:srcRect/>
          <a:stretch>
            <a:fillRect/>
          </a:stretch>
        </p:blipFill>
        <p:spPr bwMode="auto">
          <a:xfrm>
            <a:off x="5105400" y="1354993"/>
            <a:ext cx="3352800" cy="229027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5124" name="Picture 4" descr="C:\Documents and Settings\Administrator\Local Settings\Temporary Internet Files\Content.IE5\37V5DW9Z\MP900385712[1].jpg"/>
          <p:cNvPicPr>
            <a:picLocks noChangeAspect="1" noChangeArrowheads="1"/>
          </p:cNvPicPr>
          <p:nvPr/>
        </p:nvPicPr>
        <p:blipFill>
          <a:blip r:embed="rId5" cstate="print"/>
          <a:srcRect/>
          <a:stretch>
            <a:fillRect/>
          </a:stretch>
        </p:blipFill>
        <p:spPr bwMode="auto">
          <a:xfrm>
            <a:off x="184151" y="3778232"/>
            <a:ext cx="4683841" cy="266765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125" name="Picture 5" descr="C:\Documents and Settings\Administrator\Local Settings\Temporary Internet Files\Content.IE5\ME8QWJ7Y\MP900406587[1].jpg"/>
          <p:cNvPicPr>
            <a:picLocks noChangeAspect="1" noChangeArrowheads="1"/>
          </p:cNvPicPr>
          <p:nvPr/>
        </p:nvPicPr>
        <p:blipFill>
          <a:blip r:embed="rId6" cstate="print"/>
          <a:srcRect/>
          <a:stretch>
            <a:fillRect/>
          </a:stretch>
        </p:blipFill>
        <p:spPr bwMode="auto">
          <a:xfrm>
            <a:off x="6172200" y="4038600"/>
            <a:ext cx="2081784" cy="25877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newsflash/>
    <p:sndAc>
      <p:stSnd>
        <p:snd r:embed="rId2" name="bomb.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4876800"/>
          </a:xfrm>
        </p:spPr>
        <p:txBody>
          <a:bodyPr>
            <a:normAutofit/>
          </a:bodyPr>
          <a:lstStyle/>
          <a:p>
            <a:pPr algn="ctr"/>
            <a:r>
              <a:rPr lang="en-US" sz="6600" dirty="0" smtClean="0">
                <a:solidFill>
                  <a:srgbClr val="7030A0"/>
                </a:solidFill>
                <a:latin typeface="Arial Black" pitchFamily="34" charset="0"/>
              </a:rPr>
              <a:t>WHY?</a:t>
            </a:r>
            <a:endParaRPr lang="en-US" sz="6600" dirty="0">
              <a:solidFill>
                <a:srgbClr val="7030A0"/>
              </a:solidFill>
              <a:latin typeface="Arial Black" pitchFamily="34" charset="0"/>
            </a:endParaRPr>
          </a:p>
        </p:txBody>
      </p:sp>
    </p:spTree>
  </p:cSld>
  <p:clrMapOvr>
    <a:masterClrMapping/>
  </p:clrMapOvr>
  <p:transition spd="slow">
    <p:cut/>
    <p:sndAc>
      <p:stSnd>
        <p:snd r:embed="rId2" name="suction.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Title 2"/>
          <p:cNvSpPr>
            <a:spLocks noGrp="1"/>
          </p:cNvSpPr>
          <p:nvPr>
            <p:ph type="title"/>
          </p:nvPr>
        </p:nvSpPr>
        <p:spPr/>
        <p:txBody>
          <a:bodyPr/>
          <a:lstStyle/>
          <a:p>
            <a:r>
              <a:rPr lang="en-US" dirty="0" smtClean="0">
                <a:solidFill>
                  <a:srgbClr val="C00000"/>
                </a:solidFill>
                <a:latin typeface="Arial Black" pitchFamily="34" charset="0"/>
              </a:rPr>
              <a:t>Warning:</a:t>
            </a:r>
            <a:endParaRPr lang="en-US" dirty="0">
              <a:solidFill>
                <a:srgbClr val="C00000"/>
              </a:solidFill>
              <a:latin typeface="Arial Black" pitchFamily="34" charset="0"/>
            </a:endParaRPr>
          </a:p>
        </p:txBody>
      </p:sp>
      <p:sp>
        <p:nvSpPr>
          <p:cNvPr id="4" name="Text Placeholder 3"/>
          <p:cNvSpPr>
            <a:spLocks noGrp="1"/>
          </p:cNvSpPr>
          <p:nvPr>
            <p:ph type="body" sz="half" idx="2"/>
          </p:nvPr>
        </p:nvSpPr>
        <p:spPr/>
        <p:txBody>
          <a:bodyPr>
            <a:normAutofit/>
          </a:bodyPr>
          <a:lstStyle/>
          <a:p>
            <a:r>
              <a:rPr lang="en-US" dirty="0" smtClean="0">
                <a:solidFill>
                  <a:schemeClr val="tx1"/>
                </a:solidFill>
              </a:rPr>
              <a:t>Keep screwdriver clean. A dirty or greasy screwdriver can slip out of your hand or out of the screw head and possibly cause injury or equipment damage.</a:t>
            </a:r>
            <a:endParaRPr lang="en-US" dirty="0">
              <a:solidFill>
                <a:schemeClr val="tx1"/>
              </a:solidFill>
            </a:endParaRPr>
          </a:p>
        </p:txBody>
      </p:sp>
      <p:pic>
        <p:nvPicPr>
          <p:cNvPr id="6146" name="Picture 2" descr="C:\Documents and Settings\Administrator\Local Settings\Temporary Internet Files\Content.IE5\37V5DW9Z\MC900104880[1].wmf"/>
          <p:cNvPicPr>
            <a:picLocks noChangeAspect="1" noChangeArrowheads="1"/>
          </p:cNvPicPr>
          <p:nvPr/>
        </p:nvPicPr>
        <p:blipFill>
          <a:blip r:embed="rId3" cstate="print"/>
          <a:srcRect/>
          <a:stretch>
            <a:fillRect/>
          </a:stretch>
        </p:blipFill>
        <p:spPr bwMode="auto">
          <a:xfrm>
            <a:off x="3429000" y="228600"/>
            <a:ext cx="5105399" cy="411388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dissolve/>
    <p:sndAc>
      <p:stSnd>
        <p:snd r:embed="rId2" name="drumroll.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3200400"/>
          </a:xfrm>
        </p:spPr>
        <p:txBody>
          <a:bodyPr>
            <a:normAutofit/>
          </a:bodyPr>
          <a:lstStyle/>
          <a:p>
            <a:pPr algn="ctr"/>
            <a:r>
              <a:rPr lang="en-US" dirty="0" smtClean="0">
                <a:solidFill>
                  <a:srgbClr val="7030A0"/>
                </a:solidFill>
                <a:latin typeface="Berlin Sans FB Demi" pitchFamily="34" charset="0"/>
              </a:rPr>
              <a:t>How do you use a screwdriver?</a:t>
            </a:r>
            <a:br>
              <a:rPr lang="en-US" dirty="0" smtClean="0">
                <a:solidFill>
                  <a:srgbClr val="7030A0"/>
                </a:solidFill>
                <a:latin typeface="Berlin Sans FB Demi" pitchFamily="34" charset="0"/>
              </a:rPr>
            </a:br>
            <a:r>
              <a:rPr lang="en-US" dirty="0" smtClean="0">
                <a:solidFill>
                  <a:srgbClr val="7030A0"/>
                </a:solidFill>
                <a:latin typeface="Berlin Sans FB Demi" pitchFamily="34" charset="0"/>
              </a:rPr>
              <a:t>Page 3.6</a:t>
            </a:r>
            <a:br>
              <a:rPr lang="en-US" dirty="0" smtClean="0">
                <a:solidFill>
                  <a:srgbClr val="7030A0"/>
                </a:solidFill>
                <a:latin typeface="Berlin Sans FB Demi" pitchFamily="34" charset="0"/>
              </a:rPr>
            </a:br>
            <a:r>
              <a:rPr lang="en-US" dirty="0" smtClean="0">
                <a:solidFill>
                  <a:srgbClr val="7030A0"/>
                </a:solidFill>
                <a:latin typeface="Berlin Sans FB Demi" pitchFamily="34" charset="0"/>
              </a:rPr>
              <a:t>section 3.1.0</a:t>
            </a:r>
            <a:endParaRPr lang="en-US" dirty="0">
              <a:solidFill>
                <a:srgbClr val="7030A0"/>
              </a:solidFill>
              <a:latin typeface="Berlin Sans FB Demi" pitchFamily="34" charset="0"/>
            </a:endParaRPr>
          </a:p>
        </p:txBody>
      </p:sp>
    </p:spTree>
  </p:cSld>
  <p:clrMapOvr>
    <a:masterClrMapping/>
  </p:clrMapOvr>
  <p:transition spd="slow">
    <p:wipe dir="u"/>
    <p:sndAc>
      <p:stSnd>
        <p:snd r:embed="rId2" name="explod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l"/>
            <a:r>
              <a:rPr lang="en-US" dirty="0" smtClean="0">
                <a:solidFill>
                  <a:srgbClr val="FF0000"/>
                </a:solidFill>
              </a:rPr>
              <a:t>Warning: When starting a screw, it is easy to hurt your fingers. Work with caution!</a:t>
            </a:r>
            <a:endParaRPr lang="en-US" dirty="0">
              <a:solidFill>
                <a:srgbClr val="FF0000"/>
              </a:solidFill>
            </a:endParaRPr>
          </a:p>
        </p:txBody>
      </p:sp>
      <p:sp>
        <p:nvSpPr>
          <p:cNvPr id="3" name="Title 2"/>
          <p:cNvSpPr>
            <a:spLocks noGrp="1"/>
          </p:cNvSpPr>
          <p:nvPr>
            <p:ph type="title"/>
          </p:nvPr>
        </p:nvSpPr>
        <p:spPr>
          <a:xfrm>
            <a:off x="180475" y="2947085"/>
            <a:ext cx="8686800" cy="2615515"/>
          </a:xfrm>
        </p:spPr>
        <p:txBody>
          <a:bodyPr>
            <a:normAutofit/>
          </a:bodyPr>
          <a:lstStyle/>
          <a:p>
            <a:r>
              <a:rPr lang="en-US" sz="4800" dirty="0" smtClean="0">
                <a:solidFill>
                  <a:schemeClr val="tx2">
                    <a:lumMod val="75000"/>
                  </a:schemeClr>
                </a:solidFill>
                <a:latin typeface="Arial Black" pitchFamily="34" charset="0"/>
              </a:rPr>
              <a:t>Demo</a:t>
            </a:r>
            <a:endParaRPr lang="en-US" sz="4800" dirty="0">
              <a:solidFill>
                <a:schemeClr val="tx2">
                  <a:lumMod val="75000"/>
                </a:schemeClr>
              </a:solidFill>
              <a:latin typeface="Arial Black" pitchFamily="34" charset="0"/>
            </a:endParaRPr>
          </a:p>
        </p:txBody>
      </p:sp>
    </p:spTree>
  </p:cSld>
  <p:clrMapOvr>
    <a:masterClrMapping/>
  </p:clrMapOvr>
  <p:transition spd="slow">
    <p:checker/>
    <p:sndAc>
      <p:stSnd>
        <p:snd r:embed="rId2" name="drumroll.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Title 2"/>
          <p:cNvSpPr>
            <a:spLocks noGrp="1"/>
          </p:cNvSpPr>
          <p:nvPr>
            <p:ph type="title"/>
          </p:nvPr>
        </p:nvSpPr>
        <p:spPr>
          <a:xfrm>
            <a:off x="381000" y="4953000"/>
            <a:ext cx="5867400" cy="522288"/>
          </a:xfrm>
        </p:spPr>
        <p:txBody>
          <a:bodyPr>
            <a:noAutofit/>
          </a:bodyPr>
          <a:lstStyle/>
          <a:p>
            <a:pPr algn="r"/>
            <a:r>
              <a:rPr lang="en-US" sz="3600" dirty="0" smtClean="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Engravers MT" pitchFamily="18" charset="0"/>
              </a:rPr>
              <a:t>Any   questions?</a:t>
            </a:r>
            <a:endParaRPr lang="en-US" sz="3600" dirty="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Engravers MT" pitchFamily="18" charset="0"/>
            </a:endParaRPr>
          </a:p>
        </p:txBody>
      </p:sp>
      <p:sp>
        <p:nvSpPr>
          <p:cNvPr id="4" name="Text Placeholder 3"/>
          <p:cNvSpPr>
            <a:spLocks noGrp="1"/>
          </p:cNvSpPr>
          <p:nvPr>
            <p:ph type="body" sz="half" idx="2"/>
          </p:nvPr>
        </p:nvSpPr>
        <p:spPr/>
        <p:txBody>
          <a:bodyPr/>
          <a:lstStyle/>
          <a:p>
            <a:endParaRPr lang="en-US" dirty="0"/>
          </a:p>
        </p:txBody>
      </p:sp>
      <p:pic>
        <p:nvPicPr>
          <p:cNvPr id="1026" name="Picture 2" descr="C:\Documents and Settings\Administrator\Local Settings\Temporary Internet Files\Content.IE5\KLARW5Y3\dglxasset[1].aspx"/>
          <p:cNvPicPr>
            <a:picLocks noChangeAspect="1" noChangeArrowheads="1"/>
          </p:cNvPicPr>
          <p:nvPr/>
        </p:nvPicPr>
        <p:blipFill>
          <a:blip r:embed="rId3" cstate="print"/>
          <a:srcRect/>
          <a:stretch>
            <a:fillRect/>
          </a:stretch>
        </p:blipFill>
        <p:spPr bwMode="auto">
          <a:xfrm>
            <a:off x="2514600" y="228600"/>
            <a:ext cx="6248399" cy="4572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027" name="Picture 3" descr="C:\Documents and Settings\Administrator\Local Settings\Temporary Internet Files\Content.IE5\36UG8QNG\dglxasset[1].aspx"/>
          <p:cNvPicPr>
            <a:picLocks noChangeAspect="1" noChangeArrowheads="1"/>
          </p:cNvPicPr>
          <p:nvPr/>
        </p:nvPicPr>
        <p:blipFill>
          <a:blip r:embed="rId4" cstate="print"/>
          <a:srcRect/>
          <a:stretch>
            <a:fillRect/>
          </a:stretch>
        </p:blipFill>
        <p:spPr bwMode="auto">
          <a:xfrm>
            <a:off x="457200" y="228600"/>
            <a:ext cx="2667000" cy="39624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split/>
    <p:sndAc>
      <p:stSnd>
        <p:snd r:embed="rId2" name="explode.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descr="C:\Documents and Settings\Administrator\Local Settings\Temporary Internet Files\Content.IE5\S8SKJ98M\MC900139345[1].wmf"/>
          <p:cNvPicPr>
            <a:picLocks noChangeAspect="1" noChangeArrowheads="1"/>
          </p:cNvPicPr>
          <p:nvPr/>
        </p:nvPicPr>
        <p:blipFill>
          <a:blip r:embed="rId3" cstate="print"/>
          <a:srcRect/>
          <a:stretch>
            <a:fillRect/>
          </a:stretch>
        </p:blipFill>
        <p:spPr bwMode="auto">
          <a:xfrm>
            <a:off x="990600" y="381001"/>
            <a:ext cx="7772399" cy="6477000"/>
          </a:xfrm>
          <a:prstGeom prst="rect">
            <a:avLst/>
          </a:prstGeom>
          <a:noFill/>
        </p:spPr>
      </p:pic>
    </p:spTree>
  </p:cSld>
  <p:clrMapOvr>
    <a:masterClrMapping/>
  </p:clrMapOvr>
  <p:transition spd="slow">
    <p:cut/>
    <p:sndAc>
      <p:stSnd>
        <p:snd r:embed="rId2" name="cashreg.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7030A0"/>
                </a:solidFill>
                <a:latin typeface="Baskerville Old Face" pitchFamily="18" charset="0"/>
              </a:rPr>
              <a:t>Screwdrivers</a:t>
            </a:r>
            <a:endParaRPr lang="en-US" sz="4400" b="1" dirty="0">
              <a:solidFill>
                <a:srgbClr val="7030A0"/>
              </a:solidFill>
              <a:latin typeface="Baskerville Old Face" pitchFamily="18" charset="0"/>
            </a:endParaRPr>
          </a:p>
        </p:txBody>
      </p:sp>
      <p:pic>
        <p:nvPicPr>
          <p:cNvPr id="1029" name="Picture 5" descr="C:\Documents and Settings\Administrator\Local Settings\Temporary Internet Files\Content.IE5\GZGKRYXC\MC900339904[1].wmf"/>
          <p:cNvPicPr>
            <a:picLocks noGrp="1" noChangeAspect="1" noChangeArrowheads="1"/>
          </p:cNvPicPr>
          <p:nvPr>
            <p:ph idx="1"/>
          </p:nvPr>
        </p:nvPicPr>
        <p:blipFill>
          <a:blip r:embed="rId3" cstate="print"/>
          <a:stretch>
            <a:fillRect/>
          </a:stretch>
        </p:blipFill>
        <p:spPr bwMode="auto">
          <a:xfrm>
            <a:off x="2362200" y="1447800"/>
            <a:ext cx="5257800" cy="5105399"/>
          </a:xfrm>
          <a:prstGeom prst="rect">
            <a:avLst/>
          </a:prstGeom>
          <a:noFill/>
        </p:spPr>
      </p:pic>
    </p:spTree>
  </p:cSld>
  <p:clrMapOvr>
    <a:masterClrMapping/>
  </p:clrMapOvr>
  <p:transition spd="slow">
    <p:wheel/>
    <p:sndAc>
      <p:stSnd>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763000" cy="6494085"/>
          </a:xfrm>
          <a:prstGeom prst="rect">
            <a:avLst/>
          </a:prstGeom>
          <a:noFill/>
        </p:spPr>
        <p:txBody>
          <a:bodyPr wrap="square" rtlCol="0">
            <a:spAutoFit/>
          </a:bodyPr>
          <a:lstStyle/>
          <a:p>
            <a:r>
              <a:rPr lang="en-US" sz="1300" b="1" i="1" dirty="0" smtClean="0"/>
              <a:t>TOOLBOXTOPICS.COM</a:t>
            </a:r>
          </a:p>
          <a:p>
            <a:r>
              <a:rPr lang="en-US" sz="1300" dirty="0" smtClean="0">
                <a:solidFill>
                  <a:srgbClr val="7030A0"/>
                </a:solidFill>
              </a:rPr>
              <a:t>Company Name </a:t>
            </a:r>
            <a:r>
              <a:rPr lang="en-US" sz="1300" dirty="0" smtClean="0">
                <a:solidFill>
                  <a:srgbClr val="7030A0"/>
                </a:solidFill>
              </a:rPr>
              <a:t>___</a:t>
            </a:r>
            <a:r>
              <a:rPr lang="en-US" sz="1300" dirty="0" smtClean="0">
                <a:solidFill>
                  <a:srgbClr val="7030A0"/>
                </a:solidFill>
              </a:rPr>
              <a:t>WHS</a:t>
            </a:r>
            <a:r>
              <a:rPr lang="en-US" sz="1300" dirty="0" smtClean="0">
                <a:solidFill>
                  <a:srgbClr val="7030A0"/>
                </a:solidFill>
              </a:rPr>
              <a:t>_______________________ </a:t>
            </a:r>
            <a:r>
              <a:rPr lang="en-US" sz="1300" dirty="0" smtClean="0">
                <a:solidFill>
                  <a:srgbClr val="7030A0"/>
                </a:solidFill>
              </a:rPr>
              <a:t>Job Name __Const. Core________________________ Date__9/20/2010______</a:t>
            </a:r>
          </a:p>
          <a:p>
            <a:r>
              <a:rPr lang="en-US" sz="1300" b="1" dirty="0" smtClean="0">
                <a:solidFill>
                  <a:srgbClr val="7030A0"/>
                </a:solidFill>
              </a:rPr>
              <a:t>SCREWDRIVERS</a:t>
            </a:r>
          </a:p>
          <a:p>
            <a:r>
              <a:rPr lang="en-US" sz="1300" b="1" dirty="0" smtClean="0">
                <a:solidFill>
                  <a:srgbClr val="7030A0"/>
                </a:solidFill>
              </a:rPr>
              <a:t>The screwdriver is very versatile and certainly one of the most common and frequently used -- or misused - tools we have. It comes in many sizes and lengths. The first time you may have used one was when you were a child to adjust the chain guard on your bicycle.</a:t>
            </a:r>
          </a:p>
          <a:p>
            <a:r>
              <a:rPr lang="en-US" sz="1300" b="1" dirty="0" smtClean="0">
                <a:solidFill>
                  <a:srgbClr val="7030A0"/>
                </a:solidFill>
              </a:rPr>
              <a:t>Screwdrivers are usually made of well-tempered steel bar or rod, flattened or shaped at one end to fit into the slots in screw heads. The other end of the bar is fitted into a handle of wood, plastic, etc., which is often reinforced to prevent splitting.</a:t>
            </a:r>
          </a:p>
          <a:p>
            <a:r>
              <a:rPr lang="en-US" sz="1300" b="1" dirty="0" smtClean="0">
                <a:solidFill>
                  <a:srgbClr val="7030A0"/>
                </a:solidFill>
              </a:rPr>
              <a:t>Screwdrivers are found in various craft worker's tool boxes or pouches. Carpenters, millwrights, electricians, mechanics, painters and plumbers all use them in their daily work. As with all hand tools, it is up to the user to make certain that his or her screwdrivers are in good shape; therefore, you should inspect them before each use. Look for split or cracked handles and check the tips to make sure that they are not damaged. It just takes a few seconds to make a quick check, but those seconds could make the difference between an injury and just another turn of the screw.</a:t>
            </a:r>
          </a:p>
          <a:p>
            <a:r>
              <a:rPr lang="en-US" sz="1300" b="1" dirty="0" smtClean="0">
                <a:solidFill>
                  <a:srgbClr val="7030A0"/>
                </a:solidFill>
              </a:rPr>
              <a:t>When using a screwdriver use it as the manufacturer intended. It is designed to be held with a firm grip and used with a turning motion. A screwdriver is not intended to be used as a pry-bar; nor is it intended to be used as a chisel. Using a screwdriver instead of one of these tools could cause the tip or shaft to chip or snap resulting in an injury. Avoid hitting the top of the handle with a hammer or other tool as this may cause the handle to crack or break.</a:t>
            </a:r>
          </a:p>
          <a:p>
            <a:r>
              <a:rPr lang="en-US" sz="1300" b="1" dirty="0" smtClean="0">
                <a:solidFill>
                  <a:srgbClr val="7030A0"/>
                </a:solidFill>
              </a:rPr>
              <a:t>When carrying a screwdriver, keep it pointed away from your body with the sharp end pointing down. A lot of workers have the bad habit of putting screwdrivers in their back pockets with the pointed end sticking up; loss of balance, a backward fall, or even a quick turn could result in a serious puncture wound.</a:t>
            </a:r>
          </a:p>
          <a:p>
            <a:r>
              <a:rPr lang="en-US" sz="1300" b="1" dirty="0" smtClean="0">
                <a:solidFill>
                  <a:srgbClr val="7030A0"/>
                </a:solidFill>
              </a:rPr>
              <a:t>Treat all sharp pointed tools with respect. Prevent unnecessary accidents by carrying and using them with safety in mind.</a:t>
            </a:r>
          </a:p>
          <a:p>
            <a:r>
              <a:rPr lang="en-US" sz="1300" b="1" dirty="0" smtClean="0">
                <a:solidFill>
                  <a:srgbClr val="7030A0"/>
                </a:solidFill>
              </a:rPr>
              <a:t>Safety Recommendations:____?______________________________________________________________________________</a:t>
            </a:r>
          </a:p>
          <a:p>
            <a:r>
              <a:rPr lang="en-US" sz="1300" b="1" dirty="0" smtClean="0">
                <a:solidFill>
                  <a:srgbClr val="7030A0"/>
                </a:solidFill>
              </a:rPr>
              <a:t>Job Specific Topics:_______________________________________________________________________________________</a:t>
            </a:r>
          </a:p>
          <a:p>
            <a:r>
              <a:rPr lang="en-US" sz="1300" b="1" dirty="0" smtClean="0">
                <a:solidFill>
                  <a:srgbClr val="7030A0"/>
                </a:solidFill>
              </a:rPr>
              <a:t>M.S.D.S Reviewed:_______________________________________________________________________________________</a:t>
            </a:r>
          </a:p>
          <a:p>
            <a:r>
              <a:rPr lang="en-US" sz="1300" b="1" dirty="0" smtClean="0">
                <a:solidFill>
                  <a:srgbClr val="7030A0"/>
                </a:solidFill>
              </a:rPr>
              <a:t>Attended By:</a:t>
            </a:r>
          </a:p>
          <a:p>
            <a:r>
              <a:rPr lang="en-US" sz="1300" b="1" dirty="0" smtClean="0">
                <a:solidFill>
                  <a:srgbClr val="7030A0"/>
                </a:solidFill>
              </a:rPr>
              <a:t>_______________________________________________________________________________________________________</a:t>
            </a:r>
          </a:p>
          <a:p>
            <a:r>
              <a:rPr lang="en-US" sz="1300" b="1" dirty="0" smtClean="0">
                <a:solidFill>
                  <a:srgbClr val="7030A0"/>
                </a:solidFill>
              </a:rPr>
              <a:t>_______________________________________________________________________________________________________</a:t>
            </a:r>
          </a:p>
          <a:p>
            <a:r>
              <a:rPr lang="en-US" sz="1300" b="1" dirty="0" smtClean="0">
                <a:solidFill>
                  <a:srgbClr val="7030A0"/>
                </a:solidFill>
              </a:rPr>
              <a:t>_______________________________________________________________________________________________________</a:t>
            </a:r>
          </a:p>
          <a:p>
            <a:r>
              <a:rPr lang="en-US" sz="1300" b="1" dirty="0" smtClean="0">
                <a:solidFill>
                  <a:srgbClr val="7030A0"/>
                </a:solidFill>
              </a:rPr>
              <a:t>_______________________________________________________________________________________________________</a:t>
            </a:r>
          </a:p>
          <a:p>
            <a:r>
              <a:rPr lang="en-US" sz="1300" b="1" dirty="0" smtClean="0">
                <a:solidFill>
                  <a:srgbClr val="7030A0"/>
                </a:solidFill>
              </a:rPr>
              <a:t>_______________________________________________________________________________________________________</a:t>
            </a:r>
            <a:endParaRPr lang="en-US" sz="1300" b="1" dirty="0">
              <a:solidFill>
                <a:srgbClr val="7030A0"/>
              </a:solidFill>
            </a:endParaRPr>
          </a:p>
        </p:txBody>
      </p:sp>
    </p:spTree>
  </p:cSld>
  <p:clrMapOvr>
    <a:masterClrMapping/>
  </p:clrMapOvr>
  <p:transition spd="slow">
    <p:diamond/>
    <p:sndAc>
      <p:stSnd>
        <p:snd r:embed="rId2" name="laser.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4267200"/>
          </a:xfrm>
        </p:spPr>
        <p:txBody>
          <a:bodyPr/>
          <a:lstStyle/>
          <a:p>
            <a:pPr algn="ctr"/>
            <a:r>
              <a:rPr lang="en-US" sz="4400" dirty="0" smtClean="0">
                <a:solidFill>
                  <a:srgbClr val="7030A0"/>
                </a:solidFill>
              </a:rPr>
              <a:t>Screwdrivers:</a:t>
            </a:r>
            <a:br>
              <a:rPr lang="en-US" sz="4400" dirty="0" smtClean="0">
                <a:solidFill>
                  <a:srgbClr val="7030A0"/>
                </a:solidFill>
              </a:rPr>
            </a:br>
            <a:r>
              <a:rPr lang="en-US" sz="2400" dirty="0" err="1" smtClean="0">
                <a:solidFill>
                  <a:srgbClr val="7030A0"/>
                </a:solidFill>
                <a:latin typeface="Arial" pitchFamily="34" charset="0"/>
                <a:cs typeface="Arial" pitchFamily="34" charset="0"/>
              </a:rPr>
              <a:t>nccer</a:t>
            </a:r>
            <a:r>
              <a:rPr lang="en-US" sz="2400" dirty="0" smtClean="0">
                <a:solidFill>
                  <a:srgbClr val="7030A0"/>
                </a:solidFill>
                <a:latin typeface="Arial" pitchFamily="34" charset="0"/>
                <a:cs typeface="Arial" pitchFamily="34" charset="0"/>
              </a:rPr>
              <a:t> says</a:t>
            </a:r>
            <a:r>
              <a:rPr lang="en-US" sz="2400" dirty="0" smtClean="0">
                <a:solidFill>
                  <a:srgbClr val="7030A0"/>
                </a:solidFill>
              </a:rPr>
              <a:t>  Screwdrivers are used to tighten or remove screws.</a:t>
            </a:r>
            <a:br>
              <a:rPr lang="en-US" sz="2400" dirty="0" smtClean="0">
                <a:solidFill>
                  <a:srgbClr val="7030A0"/>
                </a:solidFill>
              </a:rPr>
            </a:br>
            <a:r>
              <a:rPr lang="en-US" sz="2400" dirty="0" smtClean="0">
                <a:solidFill>
                  <a:srgbClr val="7030A0"/>
                </a:solidFill>
              </a:rPr>
              <a:t/>
            </a:r>
            <a:br>
              <a:rPr lang="en-US" sz="2400" dirty="0" smtClean="0">
                <a:solidFill>
                  <a:srgbClr val="7030A0"/>
                </a:solidFill>
              </a:rPr>
            </a:br>
            <a:r>
              <a:rPr lang="en-US" sz="2000" dirty="0" smtClean="0">
                <a:solidFill>
                  <a:srgbClr val="FF0000"/>
                </a:solidFill>
              </a:rPr>
              <a:t>Most Common Screwdrivers:</a:t>
            </a:r>
            <a:br>
              <a:rPr lang="en-US" sz="2000" dirty="0" smtClean="0">
                <a:solidFill>
                  <a:srgbClr val="FF0000"/>
                </a:solidFill>
              </a:rPr>
            </a:br>
            <a:r>
              <a:rPr lang="en-US" sz="2000" dirty="0" smtClean="0">
                <a:solidFill>
                  <a:srgbClr val="FF0000"/>
                </a:solidFill>
              </a:rPr>
              <a:t>Phillips</a:t>
            </a:r>
            <a:br>
              <a:rPr lang="en-US" sz="2000" dirty="0" smtClean="0">
                <a:solidFill>
                  <a:srgbClr val="FF0000"/>
                </a:solidFill>
              </a:rPr>
            </a:br>
            <a:r>
              <a:rPr lang="en-US" sz="2000" dirty="0" smtClean="0">
                <a:solidFill>
                  <a:srgbClr val="FF0000"/>
                </a:solidFill>
              </a:rPr>
              <a:t>&amp;</a:t>
            </a:r>
            <a:br>
              <a:rPr lang="en-US" sz="2000" dirty="0" smtClean="0">
                <a:solidFill>
                  <a:srgbClr val="FF0000"/>
                </a:solidFill>
              </a:rPr>
            </a:br>
            <a:r>
              <a:rPr lang="en-US" sz="2000" dirty="0" smtClean="0">
                <a:solidFill>
                  <a:srgbClr val="FF0000"/>
                </a:solidFill>
              </a:rPr>
              <a:t>Slotted</a:t>
            </a:r>
            <a:endParaRPr lang="en-US" sz="2400" dirty="0">
              <a:solidFill>
                <a:srgbClr val="7030A0"/>
              </a:solidFill>
            </a:endParaRPr>
          </a:p>
        </p:txBody>
      </p:sp>
    </p:spTree>
  </p:cSld>
  <p:clrMapOvr>
    <a:masterClrMapping/>
  </p:clrMapOvr>
  <p:transition spd="slow">
    <p:cover dir="lu"/>
    <p:sndAc>
      <p:stSnd>
        <p:snd r:embed="rId2" name="hammer.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6000" b="1" i="1" u="sng" dirty="0" smtClean="0">
                <a:solidFill>
                  <a:schemeClr val="tx2">
                    <a:lumMod val="75000"/>
                  </a:schemeClr>
                </a:solidFill>
                <a:latin typeface="Berlin Sans FB Demi" pitchFamily="34" charset="0"/>
              </a:rPr>
              <a:t>6 types of Screwdrivers:</a:t>
            </a:r>
            <a:endParaRPr lang="en-US" sz="6000" b="1" i="1" u="sng" dirty="0">
              <a:solidFill>
                <a:schemeClr val="tx2">
                  <a:lumMod val="75000"/>
                </a:schemeClr>
              </a:solidFill>
              <a:latin typeface="Berlin Sans FB Demi" pitchFamily="34" charset="0"/>
            </a:endParaRPr>
          </a:p>
        </p:txBody>
      </p:sp>
      <p:sp>
        <p:nvSpPr>
          <p:cNvPr id="3" name="Title 2"/>
          <p:cNvSpPr>
            <a:spLocks noGrp="1"/>
          </p:cNvSpPr>
          <p:nvPr>
            <p:ph type="title"/>
          </p:nvPr>
        </p:nvSpPr>
        <p:spPr>
          <a:xfrm>
            <a:off x="180475" y="2947085"/>
            <a:ext cx="8686800" cy="2463115"/>
          </a:xfrm>
        </p:spPr>
        <p:txBody>
          <a:bodyPr>
            <a:normAutofit/>
          </a:bodyPr>
          <a:lstStyle/>
          <a:p>
            <a:pPr algn="l"/>
            <a:r>
              <a:rPr lang="en-US" sz="2400" dirty="0" smtClean="0"/>
              <a:t>1. Slotted</a:t>
            </a:r>
            <a:br>
              <a:rPr lang="en-US" sz="2400" dirty="0" smtClean="0"/>
            </a:br>
            <a:r>
              <a:rPr lang="en-US" sz="2400" dirty="0" smtClean="0"/>
              <a:t>2. Phillips</a:t>
            </a:r>
            <a:br>
              <a:rPr lang="en-US" sz="2400" dirty="0" smtClean="0"/>
            </a:br>
            <a:r>
              <a:rPr lang="en-US" sz="2400" dirty="0" smtClean="0"/>
              <a:t>3. clutch-drive</a:t>
            </a:r>
            <a:br>
              <a:rPr lang="en-US" sz="2400" dirty="0" smtClean="0"/>
            </a:br>
            <a:r>
              <a:rPr lang="en-US" sz="2400" dirty="0" smtClean="0"/>
              <a:t>4. </a:t>
            </a:r>
            <a:r>
              <a:rPr lang="en-US" sz="2400" dirty="0" err="1" smtClean="0"/>
              <a:t>Torx</a:t>
            </a:r>
            <a:r>
              <a:rPr lang="en-US" sz="2400" dirty="0" smtClean="0"/>
              <a:t/>
            </a:r>
            <a:br>
              <a:rPr lang="en-US" sz="2400" dirty="0" smtClean="0"/>
            </a:br>
            <a:r>
              <a:rPr lang="en-US" sz="2400" dirty="0" smtClean="0"/>
              <a:t>5. Robertson</a:t>
            </a:r>
            <a:br>
              <a:rPr lang="en-US" sz="2400" dirty="0" smtClean="0"/>
            </a:br>
            <a:r>
              <a:rPr lang="en-US" sz="2400" dirty="0" smtClean="0"/>
              <a:t>6. </a:t>
            </a:r>
            <a:r>
              <a:rPr lang="en-US" sz="2400" dirty="0" err="1" smtClean="0"/>
              <a:t>allen</a:t>
            </a:r>
            <a:endParaRPr lang="en-US" sz="2400" dirty="0"/>
          </a:p>
        </p:txBody>
      </p:sp>
    </p:spTree>
  </p:cSld>
  <p:clrMapOvr>
    <a:masterClrMapping/>
  </p:clrMapOvr>
  <p:transition spd="slow">
    <p:dissolve/>
    <p:sndAc>
      <p:stSnd>
        <p:snd r:embed="rId2" name="voltag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100" dirty="0" smtClean="0"/>
              <a:t>3 parts to a screwdriver</a:t>
            </a:r>
            <a:r>
              <a:rPr lang="en-US" dirty="0" smtClean="0"/>
              <a:t>:</a:t>
            </a:r>
            <a:br>
              <a:rPr lang="en-US" dirty="0" smtClean="0"/>
            </a:br>
            <a:endParaRPr lang="en-US" dirty="0"/>
          </a:p>
        </p:txBody>
      </p:sp>
      <p:sp>
        <p:nvSpPr>
          <p:cNvPr id="4" name="Text Placeholder 3"/>
          <p:cNvSpPr>
            <a:spLocks noGrp="1"/>
          </p:cNvSpPr>
          <p:nvPr>
            <p:ph type="body" sz="half" idx="2"/>
          </p:nvPr>
        </p:nvSpPr>
        <p:spPr/>
        <p:txBody>
          <a:bodyPr>
            <a:normAutofit fontScale="85000" lnSpcReduction="10000"/>
          </a:bodyPr>
          <a:lstStyle/>
          <a:p>
            <a:pPr marL="342900" indent="-342900">
              <a:buAutoNum type="arabicPeriod"/>
            </a:pPr>
            <a:r>
              <a:rPr lang="en-US" sz="1800" dirty="0" smtClean="0">
                <a:solidFill>
                  <a:srgbClr val="7030A0"/>
                </a:solidFill>
              </a:rPr>
              <a:t>Handle</a:t>
            </a:r>
          </a:p>
          <a:p>
            <a:pPr marL="342900" indent="-342900">
              <a:buAutoNum type="arabicPeriod"/>
            </a:pPr>
            <a:r>
              <a:rPr lang="en-US" sz="1800" dirty="0" smtClean="0">
                <a:solidFill>
                  <a:srgbClr val="7030A0"/>
                </a:solidFill>
              </a:rPr>
              <a:t>Shank</a:t>
            </a:r>
          </a:p>
          <a:p>
            <a:pPr marL="342900" indent="-342900">
              <a:buAutoNum type="arabicPeriod"/>
            </a:pPr>
            <a:r>
              <a:rPr lang="en-US" sz="1800" dirty="0" smtClean="0">
                <a:solidFill>
                  <a:srgbClr val="7030A0"/>
                </a:solidFill>
              </a:rPr>
              <a:t>Blade</a:t>
            </a:r>
          </a:p>
          <a:p>
            <a:pPr marL="342900" indent="-342900">
              <a:buAutoNum type="arabicPeriod"/>
            </a:pPr>
            <a:endParaRPr lang="en-US" dirty="0"/>
          </a:p>
        </p:txBody>
      </p:sp>
      <p:pic>
        <p:nvPicPr>
          <p:cNvPr id="2050" name="Picture 2" descr="C:\Documents and Settings\Administrator\Local Settings\Temporary Internet Files\Content.IE5\9BKZ7VJ0\MC900286526[1].wmf"/>
          <p:cNvPicPr>
            <a:picLocks noChangeAspect="1" noChangeArrowheads="1"/>
          </p:cNvPicPr>
          <p:nvPr/>
        </p:nvPicPr>
        <p:blipFill>
          <a:blip r:embed="rId3" cstate="print"/>
          <a:srcRect/>
          <a:stretch>
            <a:fillRect/>
          </a:stretch>
        </p:blipFill>
        <p:spPr bwMode="auto">
          <a:xfrm>
            <a:off x="1981200" y="0"/>
            <a:ext cx="5181600" cy="4203344"/>
          </a:xfrm>
          <a:prstGeom prst="rect">
            <a:avLst/>
          </a:prstGeom>
          <a:noFill/>
        </p:spPr>
      </p:pic>
    </p:spTree>
  </p:cSld>
  <p:clrMapOvr>
    <a:masterClrMapping/>
  </p:clrMapOvr>
  <p:transition spd="slow">
    <p:randomBar/>
    <p:sndAc>
      <p:stSnd>
        <p:snd r:embed="rId2" name="drumroll.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solidFill>
                  <a:srgbClr val="7030A0"/>
                </a:solidFill>
                <a:latin typeface="Cooper Black" pitchFamily="18" charset="0"/>
              </a:rPr>
              <a:t>Construction History</a:t>
            </a:r>
            <a:endParaRPr lang="en-US" sz="4800" dirty="0">
              <a:solidFill>
                <a:srgbClr val="7030A0"/>
              </a:solidFill>
              <a:latin typeface="Cooper Black" pitchFamily="18" charset="0"/>
            </a:endParaRPr>
          </a:p>
        </p:txBody>
      </p:sp>
      <p:pic>
        <p:nvPicPr>
          <p:cNvPr id="3074" name="Picture 2" descr="C:\Documents and Settings\Administrator\Local Settings\Temporary Internet Files\Content.IE5\B3BCUN2O\MC900349261[1].wmf"/>
          <p:cNvPicPr>
            <a:picLocks noGrp="1" noChangeAspect="1" noChangeArrowheads="1"/>
          </p:cNvPicPr>
          <p:nvPr>
            <p:ph idx="1"/>
          </p:nvPr>
        </p:nvPicPr>
        <p:blipFill>
          <a:blip r:embed="rId3" cstate="print"/>
          <a:srcRect/>
          <a:stretch>
            <a:fillRect/>
          </a:stretch>
        </p:blipFill>
        <p:spPr bwMode="auto">
          <a:xfrm>
            <a:off x="838200" y="1524000"/>
            <a:ext cx="777240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newsflash/>
    <p:sndAc>
      <p:stSnd>
        <p:snd r:embed="rId2"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atura MT Script Capitals" pitchFamily="66" charset="0"/>
              </a:rPr>
              <a:t>Screwdriver</a:t>
            </a:r>
            <a:endParaRPr lang="en-US" b="1" dirty="0">
              <a:latin typeface="Matura MT Script Capitals" pitchFamily="66" charset="0"/>
            </a:endParaRPr>
          </a:p>
        </p:txBody>
      </p:sp>
      <p:sp>
        <p:nvSpPr>
          <p:cNvPr id="3" name="Content Placeholder 2"/>
          <p:cNvSpPr>
            <a:spLocks noGrp="1"/>
          </p:cNvSpPr>
          <p:nvPr>
            <p:ph sz="half" idx="1"/>
          </p:nvPr>
        </p:nvSpPr>
        <p:spPr/>
        <p:txBody>
          <a:bodyPr>
            <a:normAutofit/>
          </a:bodyPr>
          <a:lstStyle/>
          <a:p>
            <a:r>
              <a:rPr lang="en-US" sz="2000" dirty="0" smtClean="0">
                <a:solidFill>
                  <a:srgbClr val="7030A0"/>
                </a:solidFill>
                <a:latin typeface="Arial Narrow" pitchFamily="34" charset="0"/>
              </a:rPr>
              <a:t>-Screwdriver was invented in Germany in the late fifteenth century.</a:t>
            </a:r>
          </a:p>
          <a:p>
            <a:r>
              <a:rPr lang="en-US" sz="2000" dirty="0" smtClean="0">
                <a:solidFill>
                  <a:srgbClr val="7030A0"/>
                </a:solidFill>
                <a:latin typeface="Arial Narrow" pitchFamily="34" charset="0"/>
              </a:rPr>
              <a:t>-Originally called a </a:t>
            </a:r>
            <a:r>
              <a:rPr lang="en-US" sz="2000" dirty="0" err="1" smtClean="0">
                <a:solidFill>
                  <a:srgbClr val="7030A0"/>
                </a:solidFill>
                <a:latin typeface="Arial Narrow" pitchFamily="34" charset="0"/>
              </a:rPr>
              <a:t>screwturner</a:t>
            </a:r>
            <a:r>
              <a:rPr lang="en-US" sz="2000" dirty="0" smtClean="0">
                <a:solidFill>
                  <a:srgbClr val="7030A0"/>
                </a:solidFill>
                <a:latin typeface="Arial Narrow" pitchFamily="34" charset="0"/>
              </a:rPr>
              <a:t>.</a:t>
            </a:r>
          </a:p>
          <a:p>
            <a:r>
              <a:rPr lang="en-US" sz="2000" dirty="0" smtClean="0">
                <a:solidFill>
                  <a:srgbClr val="7030A0"/>
                </a:solidFill>
                <a:latin typeface="Arial Narrow" pitchFamily="34" charset="0"/>
              </a:rPr>
              <a:t>-1</a:t>
            </a:r>
            <a:r>
              <a:rPr lang="en-US" sz="2000" baseline="30000" dirty="0" smtClean="0">
                <a:solidFill>
                  <a:srgbClr val="7030A0"/>
                </a:solidFill>
                <a:latin typeface="Arial Narrow" pitchFamily="34" charset="0"/>
              </a:rPr>
              <a:t>st</a:t>
            </a:r>
            <a:r>
              <a:rPr lang="en-US" sz="2000" dirty="0" smtClean="0">
                <a:solidFill>
                  <a:srgbClr val="7030A0"/>
                </a:solidFill>
                <a:latin typeface="Arial Narrow" pitchFamily="34" charset="0"/>
              </a:rPr>
              <a:t> documentation of the tool is in “The Medieval </a:t>
            </a:r>
            <a:r>
              <a:rPr lang="en-US" sz="2000" dirty="0" err="1" smtClean="0">
                <a:solidFill>
                  <a:srgbClr val="7030A0"/>
                </a:solidFill>
                <a:latin typeface="Arial Narrow" pitchFamily="34" charset="0"/>
              </a:rPr>
              <a:t>Housebook</a:t>
            </a:r>
            <a:r>
              <a:rPr lang="en-US" sz="2000" dirty="0" smtClean="0">
                <a:solidFill>
                  <a:srgbClr val="7030A0"/>
                </a:solidFill>
                <a:latin typeface="Arial Narrow" pitchFamily="34" charset="0"/>
              </a:rPr>
              <a:t> of </a:t>
            </a:r>
            <a:r>
              <a:rPr lang="en-US" sz="2000" dirty="0" err="1" smtClean="0">
                <a:solidFill>
                  <a:srgbClr val="7030A0"/>
                </a:solidFill>
                <a:latin typeface="Arial Narrow" pitchFamily="34" charset="0"/>
              </a:rPr>
              <a:t>Wolfegg</a:t>
            </a:r>
            <a:r>
              <a:rPr lang="en-US" sz="2000" dirty="0" smtClean="0">
                <a:solidFill>
                  <a:srgbClr val="7030A0"/>
                </a:solidFill>
                <a:latin typeface="Arial Narrow" pitchFamily="34" charset="0"/>
              </a:rPr>
              <a:t> Castle” pub between 1475 &amp; 1490 AD.</a:t>
            </a:r>
          </a:p>
          <a:p>
            <a:r>
              <a:rPr lang="en-US" sz="2000" dirty="0" smtClean="0">
                <a:solidFill>
                  <a:srgbClr val="7030A0"/>
                </a:solidFill>
                <a:latin typeface="Arial Narrow" pitchFamily="34" charset="0"/>
              </a:rPr>
              <a:t>- The original screwdriver had a pear-shaped handle and was made for slotted screws.</a:t>
            </a:r>
            <a:endParaRPr lang="en-US" sz="2000" dirty="0">
              <a:solidFill>
                <a:srgbClr val="7030A0"/>
              </a:solidFill>
              <a:latin typeface="Arial Narrow" pitchFamily="34" charset="0"/>
            </a:endParaRPr>
          </a:p>
        </p:txBody>
      </p:sp>
      <p:sp>
        <p:nvSpPr>
          <p:cNvPr id="4" name="Content Placeholder 3"/>
          <p:cNvSpPr>
            <a:spLocks noGrp="1"/>
          </p:cNvSpPr>
          <p:nvPr>
            <p:ph sz="half" idx="2"/>
          </p:nvPr>
        </p:nvSpPr>
        <p:spPr/>
        <p:txBody>
          <a:bodyPr>
            <a:normAutofit/>
          </a:bodyPr>
          <a:lstStyle/>
          <a:p>
            <a:r>
              <a:rPr lang="en-US" sz="2000" dirty="0" smtClean="0">
                <a:solidFill>
                  <a:srgbClr val="7030A0"/>
                </a:solidFill>
                <a:latin typeface="Arial Narrow" pitchFamily="34" charset="0"/>
              </a:rPr>
              <a:t>-Screwdrivers are entirely dependent on the screw.</a:t>
            </a:r>
          </a:p>
          <a:p>
            <a:r>
              <a:rPr lang="en-US" sz="2000" dirty="0" smtClean="0">
                <a:solidFill>
                  <a:srgbClr val="7030A0"/>
                </a:solidFill>
                <a:latin typeface="Arial Narrow" pitchFamily="34" charset="0"/>
              </a:rPr>
              <a:t>-Screws: were used in the 15</a:t>
            </a:r>
            <a:r>
              <a:rPr lang="en-US" sz="2000" baseline="30000" dirty="0" smtClean="0">
                <a:solidFill>
                  <a:srgbClr val="7030A0"/>
                </a:solidFill>
                <a:latin typeface="Arial Narrow" pitchFamily="34" charset="0"/>
              </a:rPr>
              <a:t>th</a:t>
            </a:r>
            <a:r>
              <a:rPr lang="en-US" sz="2000" dirty="0" smtClean="0">
                <a:solidFill>
                  <a:srgbClr val="7030A0"/>
                </a:solidFill>
                <a:latin typeface="Arial Narrow" pitchFamily="34" charset="0"/>
              </a:rPr>
              <a:t> century for constructing screw-cutting lathes, securing breast plates, </a:t>
            </a:r>
            <a:r>
              <a:rPr lang="en-US" sz="2000" dirty="0" err="1" smtClean="0">
                <a:solidFill>
                  <a:srgbClr val="7030A0"/>
                </a:solidFill>
                <a:latin typeface="Arial Narrow" pitchFamily="34" charset="0"/>
              </a:rPr>
              <a:t>backplates</a:t>
            </a:r>
            <a:r>
              <a:rPr lang="en-US" sz="2000" dirty="0" smtClean="0">
                <a:solidFill>
                  <a:srgbClr val="7030A0"/>
                </a:solidFill>
                <a:latin typeface="Arial Narrow" pitchFamily="34" charset="0"/>
              </a:rPr>
              <a:t>, and helmets on medieval jousting armor, and eventually for multiple parts of the emerging firearms.</a:t>
            </a:r>
            <a:endParaRPr lang="en-US" sz="2000" dirty="0">
              <a:solidFill>
                <a:srgbClr val="7030A0"/>
              </a:solidFill>
              <a:latin typeface="Arial Narrow" pitchFamily="34" charset="0"/>
            </a:endParaRPr>
          </a:p>
        </p:txBody>
      </p:sp>
    </p:spTree>
  </p:cSld>
  <p:clrMapOvr>
    <a:masterClrMapping/>
  </p:clrMapOvr>
  <p:transition spd="slow">
    <p:circle/>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GC10.JPG"/>
          <p:cNvPicPr>
            <a:picLocks noGrp="1" noChangeAspect="1"/>
          </p:cNvPicPr>
          <p:nvPr>
            <p:ph type="pic" idx="1"/>
          </p:nvPr>
        </p:nvPicPr>
        <p:blipFill>
          <a:blip r:embed="rId3" cstate="print"/>
          <a:stretch>
            <a:fillRect/>
          </a:stretch>
        </p:blipFill>
        <p:spPr>
          <a:xfrm>
            <a:off x="5638800" y="964018"/>
            <a:ext cx="2895600" cy="2041398"/>
          </a:xfrm>
          <a:prstGeom prst="rect">
            <a:avLst/>
          </a:prstGeom>
          <a:ln w="228600" cap="sq" cmpd="thickThin">
            <a:solidFill>
              <a:srgbClr val="000000"/>
            </a:solidFill>
            <a:prstDash val="solid"/>
            <a:miter lim="800000"/>
          </a:ln>
          <a:effectLst>
            <a:innerShdw blurRad="76200">
              <a:srgbClr val="000000"/>
            </a:innerShdw>
          </a:effectLst>
        </p:spPr>
      </p:pic>
      <p:sp>
        <p:nvSpPr>
          <p:cNvPr id="3" name="Title 2"/>
          <p:cNvSpPr>
            <a:spLocks noGrp="1"/>
          </p:cNvSpPr>
          <p:nvPr>
            <p:ph type="title"/>
          </p:nvPr>
        </p:nvSpPr>
        <p:spPr>
          <a:xfrm>
            <a:off x="381000" y="4724400"/>
            <a:ext cx="5867400" cy="791648"/>
          </a:xfrm>
        </p:spPr>
        <p:txBody>
          <a:bodyPr/>
          <a:lstStyle/>
          <a:p>
            <a:r>
              <a:rPr lang="en-US" dirty="0" smtClean="0">
                <a:solidFill>
                  <a:srgbClr val="7030A0"/>
                </a:solidFill>
              </a:rPr>
              <a:t>Who are these guys?</a:t>
            </a:r>
            <a:endParaRPr lang="en-US" dirty="0">
              <a:solidFill>
                <a:srgbClr val="7030A0"/>
              </a:solidFill>
            </a:endParaRPr>
          </a:p>
        </p:txBody>
      </p:sp>
      <p:sp>
        <p:nvSpPr>
          <p:cNvPr id="4" name="Text Placeholder 3"/>
          <p:cNvSpPr>
            <a:spLocks noGrp="1"/>
          </p:cNvSpPr>
          <p:nvPr>
            <p:ph type="body" sz="half" idx="2"/>
          </p:nvPr>
        </p:nvSpPr>
        <p:spPr/>
        <p:txBody>
          <a:bodyPr>
            <a:normAutofit/>
          </a:bodyPr>
          <a:lstStyle/>
          <a:p>
            <a:r>
              <a:rPr lang="en-US" dirty="0" smtClean="0"/>
              <a:t>P.L. Robertson  :  1907</a:t>
            </a:r>
          </a:p>
          <a:p>
            <a:r>
              <a:rPr lang="en-US" dirty="0" smtClean="0"/>
              <a:t>Henry F Phillips : 1936</a:t>
            </a:r>
            <a:endParaRPr lang="en-US" dirty="0"/>
          </a:p>
        </p:txBody>
      </p:sp>
    </p:spTree>
  </p:cSld>
  <p:clrMapOvr>
    <a:masterClrMapping/>
  </p:clrMapOvr>
  <p:transition spd="slow">
    <p:wheel/>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106</TotalTime>
  <Words>657</Words>
  <Application>Microsoft Office PowerPoint</Application>
  <PresentationFormat>On-screen Show (4:3)</PresentationFormat>
  <Paragraphs>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Experience is what you get, when you didn't get what you wanted. </vt:lpstr>
      <vt:lpstr>Screwdrivers</vt:lpstr>
      <vt:lpstr>Slide 3</vt:lpstr>
      <vt:lpstr>Screwdrivers: nccer says  Screwdrivers are used to tighten or remove screws.  Most Common Screwdrivers: Phillips &amp; Slotted</vt:lpstr>
      <vt:lpstr>1. Slotted 2. Phillips 3. clutch-drive 4. Torx 5. Robertson 6. allen</vt:lpstr>
      <vt:lpstr>3 parts to a screwdriver: </vt:lpstr>
      <vt:lpstr>Construction History</vt:lpstr>
      <vt:lpstr>Screwdriver</vt:lpstr>
      <vt:lpstr>Who are these guys?</vt:lpstr>
      <vt:lpstr>Why are screwdrivers not:</vt:lpstr>
      <vt:lpstr>WHY?</vt:lpstr>
      <vt:lpstr>Warning:</vt:lpstr>
      <vt:lpstr>How do you use a screwdriver? Page 3.6 section 3.1.0</vt:lpstr>
      <vt:lpstr>Demo</vt:lpstr>
      <vt:lpstr>Any   questions?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Screwdrivers</dc:title>
  <dc:creator>Joey Smith</dc:creator>
  <cp:lastModifiedBy>joeysmith</cp:lastModifiedBy>
  <cp:revision>7</cp:revision>
  <dcterms:created xsi:type="dcterms:W3CDTF">2010-09-20T20:58:13Z</dcterms:created>
  <dcterms:modified xsi:type="dcterms:W3CDTF">2014-10-23T13:13:30Z</dcterms:modified>
</cp:coreProperties>
</file>